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21"/>
  </p:notesMasterIdLst>
  <p:sldIdLst>
    <p:sldId id="258" r:id="rId5"/>
    <p:sldId id="259" r:id="rId6"/>
    <p:sldId id="260" r:id="rId7"/>
    <p:sldId id="261" r:id="rId8"/>
    <p:sldId id="262" r:id="rId9"/>
    <p:sldId id="263" r:id="rId10"/>
    <p:sldId id="272" r:id="rId11"/>
    <p:sldId id="264" r:id="rId12"/>
    <p:sldId id="265" r:id="rId13"/>
    <p:sldId id="266" r:id="rId14"/>
    <p:sldId id="267" r:id="rId15"/>
    <p:sldId id="274" r:id="rId16"/>
    <p:sldId id="269" r:id="rId17"/>
    <p:sldId id="270" r:id="rId18"/>
    <p:sldId id="271" r:id="rId19"/>
    <p:sldId id="268" r:id="rId20"/>
  </p:sldIdLst>
  <p:sldSz cx="18288000" cy="10287000"/>
  <p:notesSz cx="6858000" cy="9144000"/>
  <p:embeddedFontLst>
    <p:embeddedFont>
      <p:font typeface="Arimo" panose="020B0604020202020204" charset="0"/>
      <p:regular r:id="rId22"/>
    </p:embeddedFont>
    <p:embeddedFont>
      <p:font typeface="Arimo Bold" panose="020B0604020202020204" charset="0"/>
      <p:regular r:id="rId23"/>
    </p:embeddedFont>
    <p:embeddedFont>
      <p:font typeface="Arimo Bold Italics" panose="020B0604020202020204" charset="0"/>
      <p:regular r:id="rId24"/>
    </p:embeddedFont>
    <p:embeddedFont>
      <p:font typeface="Arimo Italics" panose="020B0604020202020204" charset="0"/>
      <p:regular r:id="rId25"/>
    </p:embeddedFont>
    <p:embeddedFont>
      <p:font typeface="Poppins" panose="00000500000000000000" pitchFamily="2" charset="0"/>
      <p:regular r:id="rId26"/>
      <p:bold r:id="rId27"/>
      <p:italic r:id="rId28"/>
      <p:boldItalic r:id="rId29"/>
    </p:embeddedFont>
    <p:embeddedFont>
      <p:font typeface="Poppins Bold" panose="00000800000000000000" charset="0"/>
      <p:regular r:id="rId30"/>
      <p:bold r:id="rId31"/>
    </p:embeddedFont>
    <p:embeddedFont>
      <p:font typeface="Poppins Italics" panose="020B0604020202020204" charset="0"/>
      <p:regular r:id="rId32"/>
    </p:embeddedFont>
    <p:embeddedFont>
      <p:font typeface="Poppins Light" panose="00000400000000000000" pitchFamily="2" charset="0"/>
      <p:regular r:id="rId33"/>
      <p:italic r:id="rId34"/>
    </p:embeddedFont>
    <p:embeddedFont>
      <p:font typeface="Poppins Light Italics" panose="020B0604020202020204" charset="0"/>
      <p:regular r:id="rId35"/>
    </p:embeddedFont>
    <p:embeddedFont>
      <p:font typeface="Poppins Semi-Bold" panose="020B0604020202020204" charset="0"/>
      <p:regular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95FCEE-8481-47C5-B41A-F951F941C740}" v="12" dt="2026-05-06T23:09:12.6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522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5.fntdata"/><Relationship Id="rId39" Type="http://schemas.openxmlformats.org/officeDocument/2006/relationships/theme" Target="theme/theme1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8.fntdata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10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07.05.2026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ckinsey.com/industries/healthcare/our-insights/prioritizing-health-a-prescription-for-prosperity" TargetMode="External"/><Relationship Id="rId2" Type="http://schemas.openxmlformats.org/officeDocument/2006/relationships/hyperlink" Target="https://www.mckinsey.com/mgi/media-center/the-economic-benefits-of-gender-parity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hyperlink" Target="https://www.businessatoecd.org/hubfs/Policy%20Groups/20.%20Health/FIN-2025-03%20Health%20as%20an%20Economic%20Imperative%20-%20Business%20at%20OECD%20(BIAC)%20Health%20Forum%202024%20Synthesis%20report.pdf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0.png"/><Relationship Id="rId7" Type="http://schemas.openxmlformats.org/officeDocument/2006/relationships/image" Target="../media/image30.png"/><Relationship Id="rId2" Type="http://schemas.openxmlformats.org/officeDocument/2006/relationships/hyperlink" Target="https://www.icn.ch/sites/default/files/2023-04/9789240033863-eng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6.png"/><Relationship Id="rId5" Type="http://schemas.openxmlformats.org/officeDocument/2006/relationships/image" Target="../media/image52.png"/><Relationship Id="rId10" Type="http://schemas.openxmlformats.org/officeDocument/2006/relationships/image" Target="../media/image1.png"/><Relationship Id="rId4" Type="http://schemas.openxmlformats.org/officeDocument/2006/relationships/image" Target="../media/image51.png"/><Relationship Id="rId9" Type="http://schemas.openxmlformats.org/officeDocument/2006/relationships/image" Target="../media/image5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svg"/><Relationship Id="rId4" Type="http://schemas.openxmlformats.org/officeDocument/2006/relationships/image" Target="../media/image57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sv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12" Type="http://schemas.openxmlformats.org/officeDocument/2006/relationships/image" Target="../media/image19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svg"/><Relationship Id="rId10" Type="http://schemas.openxmlformats.org/officeDocument/2006/relationships/image" Target="../media/image17.png"/><Relationship Id="rId4" Type="http://schemas.openxmlformats.org/officeDocument/2006/relationships/image" Target="../media/image11.svg"/><Relationship Id="rId9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3" Type="http://schemas.openxmlformats.org/officeDocument/2006/relationships/image" Target="../media/image2.pn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sv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2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22.sv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6" name="Freeform 6"/>
          <p:cNvSpPr/>
          <p:nvPr/>
        </p:nvSpPr>
        <p:spPr>
          <a:xfrm>
            <a:off x="0" y="-1988820"/>
            <a:ext cx="18288000" cy="12275820"/>
          </a:xfrm>
          <a:custGeom>
            <a:avLst/>
            <a:gdLst/>
            <a:ahLst/>
            <a:cxnLst/>
            <a:rect l="l" t="t" r="r" b="b"/>
            <a:pathLst>
              <a:path w="18288000" h="12275820">
                <a:moveTo>
                  <a:pt x="0" y="0"/>
                </a:moveTo>
                <a:lnTo>
                  <a:pt x="18288000" y="0"/>
                </a:lnTo>
                <a:lnTo>
                  <a:pt x="18288000" y="12275820"/>
                </a:lnTo>
                <a:lnTo>
                  <a:pt x="0" y="1227582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" name="TextBox 7"/>
          <p:cNvSpPr txBox="1"/>
          <p:nvPr/>
        </p:nvSpPr>
        <p:spPr>
          <a:xfrm rot="-5400000">
            <a:off x="-755176" y="8784736"/>
            <a:ext cx="2156802" cy="657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299"/>
              </a:lnSpc>
            </a:pPr>
            <a:r>
              <a:rPr lang="en-US" sz="1082">
                <a:solidFill>
                  <a:srgbClr val="E7E6E6"/>
                </a:solidFill>
                <a:latin typeface="Arimo"/>
                <a:ea typeface="Arimo"/>
                <a:cs typeface="Arimo"/>
                <a:sym typeface="Arimo"/>
              </a:rPr>
              <a:t>Consejo General de Enfermería de</a:t>
            </a:r>
          </a:p>
          <a:p>
            <a:pPr algn="l">
              <a:lnSpc>
                <a:spcPts val="1299"/>
              </a:lnSpc>
            </a:pPr>
            <a:r>
              <a:rPr lang="en-US" sz="1082">
                <a:solidFill>
                  <a:srgbClr val="E7E6E6"/>
                </a:solidFill>
                <a:latin typeface="Arimo"/>
                <a:ea typeface="Arimo"/>
                <a:cs typeface="Arimo"/>
                <a:sym typeface="Arimo"/>
              </a:rPr>
              <a:t>España, “Son las 20:00h”, Teresa Marco</a:t>
            </a:r>
          </a:p>
          <a:p>
            <a:pPr algn="l">
              <a:lnSpc>
                <a:spcPts val="1299"/>
              </a:lnSpc>
            </a:pPr>
            <a:endParaRPr lang="en-US" sz="1082">
              <a:solidFill>
                <a:srgbClr val="E7E6E6"/>
              </a:solidFill>
              <a:latin typeface="Arimo"/>
              <a:ea typeface="Arimo"/>
              <a:cs typeface="Arimo"/>
              <a:sym typeface="Arimo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-796021" y="-397831"/>
            <a:ext cx="20389009" cy="2034674"/>
            <a:chOff x="0" y="0"/>
            <a:chExt cx="5778652" cy="57666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5778652" cy="576667"/>
            </a:xfrm>
            <a:custGeom>
              <a:avLst/>
              <a:gdLst/>
              <a:ahLst/>
              <a:cxnLst/>
              <a:rect l="l" t="t" r="r" b="b"/>
              <a:pathLst>
                <a:path w="5778652" h="576667">
                  <a:moveTo>
                    <a:pt x="15948" y="0"/>
                  </a:moveTo>
                  <a:lnTo>
                    <a:pt x="5762704" y="0"/>
                  </a:lnTo>
                  <a:cubicBezTo>
                    <a:pt x="5766934" y="0"/>
                    <a:pt x="5770990" y="1680"/>
                    <a:pt x="5773981" y="4671"/>
                  </a:cubicBezTo>
                  <a:cubicBezTo>
                    <a:pt x="5776972" y="7662"/>
                    <a:pt x="5778652" y="11718"/>
                    <a:pt x="5778652" y="15948"/>
                  </a:cubicBezTo>
                  <a:lnTo>
                    <a:pt x="5778652" y="560719"/>
                  </a:lnTo>
                  <a:cubicBezTo>
                    <a:pt x="5778652" y="569527"/>
                    <a:pt x="5771512" y="576667"/>
                    <a:pt x="5762704" y="576667"/>
                  </a:cubicBezTo>
                  <a:lnTo>
                    <a:pt x="15948" y="576667"/>
                  </a:lnTo>
                  <a:cubicBezTo>
                    <a:pt x="11718" y="576667"/>
                    <a:pt x="7662" y="574987"/>
                    <a:pt x="4671" y="571996"/>
                  </a:cubicBezTo>
                  <a:cubicBezTo>
                    <a:pt x="1680" y="569005"/>
                    <a:pt x="0" y="564949"/>
                    <a:pt x="0" y="560719"/>
                  </a:cubicBezTo>
                  <a:lnTo>
                    <a:pt x="0" y="15948"/>
                  </a:lnTo>
                  <a:cubicBezTo>
                    <a:pt x="0" y="11718"/>
                    <a:pt x="1680" y="7662"/>
                    <a:pt x="4671" y="4671"/>
                  </a:cubicBezTo>
                  <a:cubicBezTo>
                    <a:pt x="7662" y="1680"/>
                    <a:pt x="11718" y="0"/>
                    <a:pt x="15948" y="0"/>
                  </a:cubicBezTo>
                  <a:close/>
                </a:path>
              </a:pathLst>
            </a:custGeom>
            <a:solidFill>
              <a:srgbClr val="9E99CC">
                <a:alpha val="92941"/>
              </a:srgbClr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5778652" cy="6052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427494" y="211262"/>
            <a:ext cx="15433013" cy="2038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7"/>
              </a:lnSpc>
            </a:pPr>
            <a:r>
              <a:rPr lang="en-US" sz="6606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Empowered nurses are </a:t>
            </a:r>
            <a:r>
              <a:rPr lang="en-US" sz="6606" b="1">
                <a:solidFill>
                  <a:srgbClr val="FFFFFF"/>
                </a:solidFill>
                <a:latin typeface="Arimo Bold"/>
                <a:ea typeface="Arimo Bold"/>
                <a:cs typeface="Arimo Bold"/>
                <a:sym typeface="Arimo Bold"/>
              </a:rPr>
              <a:t>gamechangers</a:t>
            </a:r>
          </a:p>
          <a:p>
            <a:pPr algn="l">
              <a:lnSpc>
                <a:spcPts val="7927"/>
              </a:lnSpc>
              <a:spcBef>
                <a:spcPct val="0"/>
              </a:spcBef>
            </a:pPr>
            <a:endParaRPr lang="en-US" sz="6606" b="1">
              <a:solidFill>
                <a:srgbClr val="FFFFFF"/>
              </a:solidFill>
              <a:latin typeface="Arimo Bold"/>
              <a:ea typeface="Arimo Bold"/>
              <a:cs typeface="Arimo Bold"/>
              <a:sym typeface="Arimo Bol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9" name="Freeform 9"/>
          <p:cNvSpPr/>
          <p:nvPr/>
        </p:nvSpPr>
        <p:spPr>
          <a:xfrm>
            <a:off x="2155861" y="31956"/>
            <a:ext cx="12036709" cy="5205877"/>
          </a:xfrm>
          <a:custGeom>
            <a:avLst/>
            <a:gdLst/>
            <a:ahLst/>
            <a:cxnLst/>
            <a:rect l="l" t="t" r="r" b="b"/>
            <a:pathLst>
              <a:path w="12036709" h="5205877">
                <a:moveTo>
                  <a:pt x="0" y="0"/>
                </a:moveTo>
                <a:lnTo>
                  <a:pt x="12036709" y="0"/>
                </a:lnTo>
                <a:lnTo>
                  <a:pt x="12036709" y="5205877"/>
                </a:lnTo>
                <a:lnTo>
                  <a:pt x="0" y="52058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0" name="Freeform 10"/>
          <p:cNvSpPr/>
          <p:nvPr/>
        </p:nvSpPr>
        <p:spPr>
          <a:xfrm>
            <a:off x="1844863" y="5285107"/>
            <a:ext cx="12563455" cy="3973193"/>
          </a:xfrm>
          <a:custGeom>
            <a:avLst/>
            <a:gdLst/>
            <a:ahLst/>
            <a:cxnLst/>
            <a:rect l="l" t="t" r="r" b="b"/>
            <a:pathLst>
              <a:path w="12563455" h="3973193">
                <a:moveTo>
                  <a:pt x="0" y="0"/>
                </a:moveTo>
                <a:lnTo>
                  <a:pt x="12563456" y="0"/>
                </a:lnTo>
                <a:lnTo>
                  <a:pt x="12563456" y="3973193"/>
                </a:lnTo>
                <a:lnTo>
                  <a:pt x="0" y="397319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430289E-4575-900A-F437-C6AA3DBAA2F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9547" r="14275"/>
          <a:stretch>
            <a:fillRect/>
          </a:stretch>
        </p:blipFill>
        <p:spPr>
          <a:xfrm>
            <a:off x="14072392" y="5511718"/>
            <a:ext cx="4167551" cy="354057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287443B4-F954-C7D5-F3AF-53C7B68501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3" r="19631"/>
          <a:stretch>
            <a:fillRect/>
          </a:stretch>
        </p:blipFill>
        <p:spPr>
          <a:xfrm>
            <a:off x="14024334" y="998638"/>
            <a:ext cx="4215609" cy="310460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4" name="Freeform 4"/>
          <p:cNvSpPr/>
          <p:nvPr/>
        </p:nvSpPr>
        <p:spPr>
          <a:xfrm>
            <a:off x="1160439" y="586361"/>
            <a:ext cx="11301259" cy="4294478"/>
          </a:xfrm>
          <a:custGeom>
            <a:avLst/>
            <a:gdLst/>
            <a:ahLst/>
            <a:cxnLst/>
            <a:rect l="l" t="t" r="r" b="b"/>
            <a:pathLst>
              <a:path w="11301259" h="4294478">
                <a:moveTo>
                  <a:pt x="0" y="0"/>
                </a:moveTo>
                <a:lnTo>
                  <a:pt x="11301259" y="0"/>
                </a:lnTo>
                <a:lnTo>
                  <a:pt x="11301259" y="4294478"/>
                </a:lnTo>
                <a:lnTo>
                  <a:pt x="0" y="429447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5" name="Freeform 5"/>
          <p:cNvSpPr/>
          <p:nvPr/>
        </p:nvSpPr>
        <p:spPr>
          <a:xfrm>
            <a:off x="9012974" y="6130431"/>
            <a:ext cx="1923380" cy="1923380"/>
          </a:xfrm>
          <a:custGeom>
            <a:avLst/>
            <a:gdLst/>
            <a:ahLst/>
            <a:cxnLst/>
            <a:rect l="l" t="t" r="r" b="b"/>
            <a:pathLst>
              <a:path w="1923380" h="1923380">
                <a:moveTo>
                  <a:pt x="0" y="0"/>
                </a:moveTo>
                <a:lnTo>
                  <a:pt x="1923380" y="0"/>
                </a:lnTo>
                <a:lnTo>
                  <a:pt x="1923380" y="1923380"/>
                </a:lnTo>
                <a:lnTo>
                  <a:pt x="0" y="19233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6" name="Freeform 6"/>
          <p:cNvSpPr/>
          <p:nvPr/>
        </p:nvSpPr>
        <p:spPr>
          <a:xfrm>
            <a:off x="0" y="4880839"/>
            <a:ext cx="8692070" cy="4889289"/>
          </a:xfrm>
          <a:custGeom>
            <a:avLst/>
            <a:gdLst/>
            <a:ahLst/>
            <a:cxnLst/>
            <a:rect l="l" t="t" r="r" b="b"/>
            <a:pathLst>
              <a:path w="8692070" h="4889289">
                <a:moveTo>
                  <a:pt x="0" y="0"/>
                </a:moveTo>
                <a:lnTo>
                  <a:pt x="8692070" y="0"/>
                </a:lnTo>
                <a:lnTo>
                  <a:pt x="8692070" y="4889290"/>
                </a:lnTo>
                <a:lnTo>
                  <a:pt x="0" y="488929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" name="Freeform 7"/>
          <p:cNvSpPr/>
          <p:nvPr/>
        </p:nvSpPr>
        <p:spPr>
          <a:xfrm>
            <a:off x="11257258" y="5247021"/>
            <a:ext cx="7030742" cy="4156926"/>
          </a:xfrm>
          <a:custGeom>
            <a:avLst/>
            <a:gdLst/>
            <a:ahLst/>
            <a:cxnLst/>
            <a:rect l="l" t="t" r="r" b="b"/>
            <a:pathLst>
              <a:path w="7030742" h="4156926">
                <a:moveTo>
                  <a:pt x="0" y="0"/>
                </a:moveTo>
                <a:lnTo>
                  <a:pt x="7030742" y="0"/>
                </a:lnTo>
                <a:lnTo>
                  <a:pt x="7030742" y="4156926"/>
                </a:lnTo>
                <a:lnTo>
                  <a:pt x="0" y="415692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9" name="TextBox 9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08716DA-25C4-9107-CD2A-00235CB3F9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42364" y="847758"/>
            <a:ext cx="4093036" cy="32738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32ECC8-EF79-0F16-028A-C8BED02B92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FB226A7-92D2-435E-E4A5-5B383BA763CA}"/>
              </a:ext>
            </a:extLst>
          </p:cNvPr>
          <p:cNvSpPr txBox="1"/>
          <p:nvPr/>
        </p:nvSpPr>
        <p:spPr>
          <a:xfrm>
            <a:off x="1655666" y="461898"/>
            <a:ext cx="12851845" cy="905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58"/>
              </a:lnSpc>
            </a:pP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</a:t>
            </a:r>
            <a:r>
              <a:rPr lang="en-US" sz="5799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economic power</a:t>
            </a: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of nursing care</a:t>
            </a: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28D21C0D-452A-0779-0DBD-4905EA40A6CD}"/>
              </a:ext>
            </a:extLst>
          </p:cNvPr>
          <p:cNvGrpSpPr/>
          <p:nvPr/>
        </p:nvGrpSpPr>
        <p:grpSpPr>
          <a:xfrm>
            <a:off x="1291285" y="6392836"/>
            <a:ext cx="16815138" cy="3518537"/>
            <a:chOff x="0" y="0"/>
            <a:chExt cx="4765746" cy="997224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0D8934F-685F-78A9-DA7D-3BB51F1A6418}"/>
                </a:ext>
              </a:extLst>
            </p:cNvPr>
            <p:cNvSpPr/>
            <p:nvPr/>
          </p:nvSpPr>
          <p:spPr>
            <a:xfrm>
              <a:off x="0" y="0"/>
              <a:ext cx="4765746" cy="997224"/>
            </a:xfrm>
            <a:custGeom>
              <a:avLst/>
              <a:gdLst/>
              <a:ahLst/>
              <a:cxnLst/>
              <a:rect l="l" t="t" r="r" b="b"/>
              <a:pathLst>
                <a:path w="4765746" h="997224">
                  <a:moveTo>
                    <a:pt x="19337" y="0"/>
                  </a:moveTo>
                  <a:lnTo>
                    <a:pt x="4746409" y="0"/>
                  </a:lnTo>
                  <a:cubicBezTo>
                    <a:pt x="4757089" y="0"/>
                    <a:pt x="4765746" y="8658"/>
                    <a:pt x="4765746" y="19337"/>
                  </a:cubicBezTo>
                  <a:lnTo>
                    <a:pt x="4765746" y="977886"/>
                  </a:lnTo>
                  <a:cubicBezTo>
                    <a:pt x="4765746" y="988566"/>
                    <a:pt x="4757089" y="997224"/>
                    <a:pt x="4746409" y="997224"/>
                  </a:cubicBezTo>
                  <a:lnTo>
                    <a:pt x="19337" y="997224"/>
                  </a:lnTo>
                  <a:cubicBezTo>
                    <a:pt x="8658" y="997224"/>
                    <a:pt x="0" y="988566"/>
                    <a:pt x="0" y="977886"/>
                  </a:cubicBezTo>
                  <a:lnTo>
                    <a:pt x="0" y="19337"/>
                  </a:lnTo>
                  <a:cubicBezTo>
                    <a:pt x="0" y="8658"/>
                    <a:pt x="8658" y="0"/>
                    <a:pt x="19337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B77D30A6-6DED-B9BE-44A0-D07D041902AD}"/>
                </a:ext>
              </a:extLst>
            </p:cNvPr>
            <p:cNvSpPr txBox="1"/>
            <p:nvPr/>
          </p:nvSpPr>
          <p:spPr>
            <a:xfrm>
              <a:off x="0" y="-28575"/>
              <a:ext cx="4765746" cy="102579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6" name="TextBox 6">
            <a:extLst>
              <a:ext uri="{FF2B5EF4-FFF2-40B4-BE49-F238E27FC236}">
                <a16:creationId xmlns:a16="http://schemas.microsoft.com/office/drawing/2014/main" id="{F5741E96-D1FA-BD0A-995A-EC296629B977}"/>
              </a:ext>
            </a:extLst>
          </p:cNvPr>
          <p:cNvSpPr txBox="1"/>
          <p:nvPr/>
        </p:nvSpPr>
        <p:spPr>
          <a:xfrm>
            <a:off x="1571569" y="6352716"/>
            <a:ext cx="16821785" cy="4591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560"/>
              </a:lnSpc>
            </a:pPr>
            <a:endParaRPr/>
          </a:p>
          <a:p>
            <a:pPr algn="l">
              <a:lnSpc>
                <a:spcPts val="4560"/>
              </a:lnSpc>
            </a:pPr>
            <a:r>
              <a:rPr lang="en-US" sz="3800" b="1" i="1">
                <a:solidFill>
                  <a:srgbClr val="08286D"/>
                </a:solidFill>
                <a:latin typeface="Arimo Bold Italics"/>
                <a:ea typeface="Arimo Bold Italics"/>
                <a:cs typeface="Arimo Bold Italics"/>
                <a:sym typeface="Arimo Bold Italics"/>
              </a:rPr>
              <a:t>Act now — Multi-level actions to structurally empower nurses: </a:t>
            </a:r>
          </a:p>
          <a:p>
            <a:pPr algn="l">
              <a:lnSpc>
                <a:spcPts val="4560"/>
              </a:lnSpc>
            </a:pPr>
            <a:endParaRPr lang="en-US" sz="3800" b="1" i="1">
              <a:solidFill>
                <a:srgbClr val="08286D"/>
              </a:solidFill>
              <a:latin typeface="Arimo Bold Italics"/>
              <a:ea typeface="Arimo Bold Italics"/>
              <a:cs typeface="Arimo Bold Italics"/>
              <a:sym typeface="Arimo Bold Italics"/>
            </a:endParaRPr>
          </a:p>
          <a:p>
            <a:pPr algn="l">
              <a:lnSpc>
                <a:spcPts val="4560"/>
              </a:lnSpc>
            </a:pPr>
            <a:r>
              <a:rPr lang="en-US" sz="3800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Workforce plans, working conditions, safety, compensation, education &amp; pipeline, full scope of practice, resourced nurse leadership &amp; decision-making</a:t>
            </a:r>
          </a:p>
          <a:p>
            <a:pPr algn="l">
              <a:lnSpc>
                <a:spcPts val="4560"/>
              </a:lnSpc>
            </a:pPr>
            <a:endParaRPr lang="en-US" sz="3800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  <a:p>
            <a:pPr algn="l">
              <a:lnSpc>
                <a:spcPts val="4560"/>
              </a:lnSpc>
            </a:pPr>
            <a:endParaRPr lang="en-US" sz="3800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  <a:p>
            <a:pPr algn="l">
              <a:lnSpc>
                <a:spcPts val="4560"/>
              </a:lnSpc>
            </a:pPr>
            <a:endParaRPr lang="en-US" sz="3800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8E99ACAA-2102-ECF0-4574-AA0227435748}"/>
              </a:ext>
            </a:extLst>
          </p:cNvPr>
          <p:cNvSpPr txBox="1"/>
          <p:nvPr/>
        </p:nvSpPr>
        <p:spPr>
          <a:xfrm>
            <a:off x="1431427" y="5332240"/>
            <a:ext cx="5894189" cy="905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58"/>
              </a:lnSpc>
            </a:pP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Invest for </a:t>
            </a:r>
            <a:r>
              <a:rPr lang="en-US" sz="5799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impact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252D52C-0D2B-85BA-AD42-6E4D68292E27}"/>
              </a:ext>
            </a:extLst>
          </p:cNvPr>
          <p:cNvSpPr txBox="1"/>
          <p:nvPr/>
        </p:nvSpPr>
        <p:spPr>
          <a:xfrm>
            <a:off x="3273497" y="4320850"/>
            <a:ext cx="13274" cy="519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10"/>
              </a:lnSpc>
            </a:pPr>
            <a:endParaRPr/>
          </a:p>
        </p:txBody>
      </p:sp>
      <p:grpSp>
        <p:nvGrpSpPr>
          <p:cNvPr id="9" name="Group 9">
            <a:extLst>
              <a:ext uri="{FF2B5EF4-FFF2-40B4-BE49-F238E27FC236}">
                <a16:creationId xmlns:a16="http://schemas.microsoft.com/office/drawing/2014/main" id="{429DE1AA-8E50-4458-B783-788A2FEB73C8}"/>
              </a:ext>
            </a:extLst>
          </p:cNvPr>
          <p:cNvGrpSpPr/>
          <p:nvPr/>
        </p:nvGrpSpPr>
        <p:grpSpPr>
          <a:xfrm>
            <a:off x="1291285" y="1588025"/>
            <a:ext cx="17102069" cy="3553715"/>
            <a:chOff x="0" y="0"/>
            <a:chExt cx="4847068" cy="1007194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EA203ED1-0E9C-DAFD-A48B-7C474FAC8CFE}"/>
                </a:ext>
              </a:extLst>
            </p:cNvPr>
            <p:cNvSpPr/>
            <p:nvPr/>
          </p:nvSpPr>
          <p:spPr>
            <a:xfrm>
              <a:off x="0" y="0"/>
              <a:ext cx="4847068" cy="1007194"/>
            </a:xfrm>
            <a:custGeom>
              <a:avLst/>
              <a:gdLst/>
              <a:ahLst/>
              <a:cxnLst/>
              <a:rect l="l" t="t" r="r" b="b"/>
              <a:pathLst>
                <a:path w="4847068" h="1007194">
                  <a:moveTo>
                    <a:pt x="19013" y="0"/>
                  </a:moveTo>
                  <a:lnTo>
                    <a:pt x="4828055" y="0"/>
                  </a:lnTo>
                  <a:cubicBezTo>
                    <a:pt x="4838556" y="0"/>
                    <a:pt x="4847068" y="8512"/>
                    <a:pt x="4847068" y="19013"/>
                  </a:cubicBezTo>
                  <a:lnTo>
                    <a:pt x="4847068" y="988181"/>
                  </a:lnTo>
                  <a:cubicBezTo>
                    <a:pt x="4847068" y="998681"/>
                    <a:pt x="4838556" y="1007194"/>
                    <a:pt x="4828055" y="1007194"/>
                  </a:cubicBezTo>
                  <a:lnTo>
                    <a:pt x="19013" y="1007194"/>
                  </a:lnTo>
                  <a:cubicBezTo>
                    <a:pt x="8512" y="1007194"/>
                    <a:pt x="0" y="998681"/>
                    <a:pt x="0" y="988181"/>
                  </a:cubicBezTo>
                  <a:lnTo>
                    <a:pt x="0" y="19013"/>
                  </a:lnTo>
                  <a:cubicBezTo>
                    <a:pt x="0" y="8512"/>
                    <a:pt x="8512" y="0"/>
                    <a:pt x="19013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11" name="TextBox 11">
              <a:extLst>
                <a:ext uri="{FF2B5EF4-FFF2-40B4-BE49-F238E27FC236}">
                  <a16:creationId xmlns:a16="http://schemas.microsoft.com/office/drawing/2014/main" id="{9F173CD5-DF11-221D-3153-F6A4A4F85307}"/>
                </a:ext>
              </a:extLst>
            </p:cNvPr>
            <p:cNvSpPr txBox="1"/>
            <p:nvPr/>
          </p:nvSpPr>
          <p:spPr>
            <a:xfrm>
              <a:off x="0" y="-28575"/>
              <a:ext cx="4847068" cy="10357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12" name="TextBox 12">
            <a:extLst>
              <a:ext uri="{FF2B5EF4-FFF2-40B4-BE49-F238E27FC236}">
                <a16:creationId xmlns:a16="http://schemas.microsoft.com/office/drawing/2014/main" id="{79A13747-DFE1-267F-B4E2-4CD7EA0F00A5}"/>
              </a:ext>
            </a:extLst>
          </p:cNvPr>
          <p:cNvSpPr txBox="1"/>
          <p:nvPr/>
        </p:nvSpPr>
        <p:spPr>
          <a:xfrm>
            <a:off x="1431427" y="1554244"/>
            <a:ext cx="16821785" cy="31588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32"/>
              </a:lnSpc>
            </a:pPr>
            <a:endParaRPr/>
          </a:p>
          <a:p>
            <a:pPr marL="626111" lvl="1" indent="-313055" algn="ctr">
              <a:lnSpc>
                <a:spcPts val="3132"/>
              </a:lnSpc>
              <a:buFont typeface="Arial"/>
              <a:buChar char="•"/>
            </a:pPr>
            <a:r>
              <a:rPr lang="en-US" sz="290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$1.1 trillion</a:t>
            </a: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could be added to global economy by addressing health workforce gaps </a:t>
            </a:r>
          </a:p>
          <a:p>
            <a:pPr marL="626111" lvl="1" indent="-313055" algn="ctr">
              <a:lnSpc>
                <a:spcPts val="3132"/>
              </a:lnSpc>
              <a:buFont typeface="Arial"/>
              <a:buChar char="•"/>
            </a:pP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Every $1 invested in health brings </a:t>
            </a:r>
            <a:r>
              <a:rPr lang="en-US" sz="290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$2–4 returns</a:t>
            </a: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— even more for preventive health interventions, </a:t>
            </a:r>
            <a:r>
              <a:rPr lang="en-US" sz="2900" u="sng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  <a:hlinkClick r:id="rId2" tooltip="https://www.mckinsey.com/mgi/media-center/the-economic-benefits-of-gender-parity"/>
              </a:rPr>
              <a:t>1:14 returns</a:t>
            </a:r>
          </a:p>
          <a:p>
            <a:pPr marL="626111" lvl="1" indent="-313055" algn="ctr">
              <a:lnSpc>
                <a:spcPts val="3132"/>
              </a:lnSpc>
              <a:buFont typeface="Arial"/>
              <a:buChar char="•"/>
            </a:pPr>
            <a:r>
              <a:rPr lang="en-US" sz="290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$1 trillion in economic gains from NCD prevention</a:t>
            </a: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and management investment</a:t>
            </a:r>
          </a:p>
          <a:p>
            <a:pPr marL="626111" lvl="1" indent="-313055" algn="ctr">
              <a:lnSpc>
                <a:spcPts val="3132"/>
              </a:lnSpc>
              <a:buFont typeface="Arial"/>
              <a:buChar char="•"/>
            </a:pP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Investing in nursing </a:t>
            </a:r>
            <a:r>
              <a:rPr lang="en-US" sz="290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advances global gender equity</a:t>
            </a:r>
            <a:r>
              <a:rPr lang="en-US" sz="29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(gender parity could bring USD 28 trillion in societal value annually)</a:t>
            </a:r>
          </a:p>
          <a:p>
            <a:pPr algn="ctr">
              <a:lnSpc>
                <a:spcPts val="3132"/>
              </a:lnSpc>
              <a:spcBef>
                <a:spcPct val="0"/>
              </a:spcBef>
            </a:pPr>
            <a:endParaRPr lang="en-US" sz="2900">
              <a:solidFill>
                <a:srgbClr val="02216E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9D9546F9-477C-1EB6-3D41-94C08F836E9C}"/>
              </a:ext>
            </a:extLst>
          </p:cNvPr>
          <p:cNvSpPr txBox="1"/>
          <p:nvPr/>
        </p:nvSpPr>
        <p:spPr>
          <a:xfrm>
            <a:off x="2198535" y="4533175"/>
            <a:ext cx="15543507" cy="962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83"/>
              </a:lnSpc>
            </a:pPr>
            <a:r>
              <a:rPr lang="en-US" sz="1570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</a:rPr>
              <a:t>Sources: </a:t>
            </a:r>
            <a:r>
              <a:rPr lang="en-US" sz="1570" u="sng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  <a:hlinkClick r:id="rId3" tooltip="https://www.mckinsey.com/industries/healthcare/our-insights/prioritizing-health-a-prescription-for-prosperity"/>
              </a:rPr>
              <a:t>McKinsey, 2025</a:t>
            </a:r>
            <a:r>
              <a:rPr lang="en-US" sz="1570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</a:rPr>
              <a:t>; </a:t>
            </a:r>
          </a:p>
          <a:p>
            <a:pPr algn="ctr">
              <a:lnSpc>
                <a:spcPts val="1883"/>
              </a:lnSpc>
              <a:spcBef>
                <a:spcPct val="0"/>
              </a:spcBef>
            </a:pPr>
            <a:r>
              <a:rPr lang="en-US" sz="1570" u="sng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  <a:hlinkClick r:id="rId3" tooltip="https://www.mckinsey.com/industries/healthcare/our-insights/prioritizing-health-a-prescription-for-prosperity"/>
              </a:rPr>
              <a:t>Remes et al., 2020</a:t>
            </a:r>
            <a:r>
              <a:rPr lang="en-US" sz="1570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</a:rPr>
              <a:t>; </a:t>
            </a:r>
            <a:r>
              <a:rPr lang="en-US" sz="1570" u="sng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  <a:hlinkClick r:id="rId4" tooltip="https://www.businessatoecd.org/hubfs/Policy%20Groups/20.%20Health/FIN-2025-03%20Health%20as%20an%20Economic%20Imperative%20-%20Business%20at%20OECD%20(BIAC)%20Health%20Forum%202024%20Synthesis%20report.pdf"/>
              </a:rPr>
              <a:t>BIAC, 2025</a:t>
            </a:r>
            <a:r>
              <a:rPr lang="en-US" sz="1570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</a:rPr>
              <a:t>; </a:t>
            </a:r>
            <a:r>
              <a:rPr lang="en-US" sz="1570" u="sng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  <a:hlinkClick r:id="rId2" tooltip="https://www.mckinsey.com/mgi/media-center/the-economic-benefits-of-gender-parity"/>
              </a:rPr>
              <a:t>McKinsey Global Institute, 2016</a:t>
            </a:r>
          </a:p>
          <a:p>
            <a:pPr algn="ctr">
              <a:lnSpc>
                <a:spcPts val="1883"/>
              </a:lnSpc>
              <a:spcBef>
                <a:spcPct val="0"/>
              </a:spcBef>
            </a:pPr>
            <a:endParaRPr lang="en-US" sz="1570" u="sng">
              <a:solidFill>
                <a:srgbClr val="02216E"/>
              </a:solidFill>
              <a:latin typeface="Arimo"/>
              <a:ea typeface="Arimo"/>
              <a:cs typeface="Arimo"/>
              <a:sym typeface="Arimo"/>
              <a:hlinkClick r:id="rId2" tooltip="https://www.mckinsey.com/mgi/media-center/the-economic-benefits-of-gender-parity"/>
            </a:endParaRPr>
          </a:p>
          <a:p>
            <a:pPr algn="ctr">
              <a:lnSpc>
                <a:spcPts val="1884"/>
              </a:lnSpc>
              <a:spcBef>
                <a:spcPct val="0"/>
              </a:spcBef>
            </a:pPr>
            <a:r>
              <a:rPr lang="en-US" sz="1570">
                <a:solidFill>
                  <a:srgbClr val="02216E"/>
                </a:solidFill>
                <a:latin typeface="Arimo"/>
                <a:ea typeface="Arimo"/>
                <a:cs typeface="Arimo"/>
                <a:sym typeface="Arimo"/>
              </a:rPr>
              <a:t> </a:t>
            </a:r>
          </a:p>
        </p:txBody>
      </p:sp>
      <p:grpSp>
        <p:nvGrpSpPr>
          <p:cNvPr id="14" name="Group 14">
            <a:extLst>
              <a:ext uri="{FF2B5EF4-FFF2-40B4-BE49-F238E27FC236}">
                <a16:creationId xmlns:a16="http://schemas.microsoft.com/office/drawing/2014/main" id="{A4DB9616-03BD-6B0B-148F-9A271A31F761}"/>
              </a:ext>
            </a:extLst>
          </p:cNvPr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C6906C81-7CDE-3D3E-0E3D-209D20872504}"/>
                </a:ext>
              </a:extLst>
            </p:cNvPr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6" name="TextBox 16">
            <a:extLst>
              <a:ext uri="{FF2B5EF4-FFF2-40B4-BE49-F238E27FC236}">
                <a16:creationId xmlns:a16="http://schemas.microsoft.com/office/drawing/2014/main" id="{A272A93B-98D0-3B42-D204-FB6AFF771C7A}"/>
              </a:ext>
            </a:extLst>
          </p:cNvPr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17" name="TextBox 17">
            <a:extLst>
              <a:ext uri="{FF2B5EF4-FFF2-40B4-BE49-F238E27FC236}">
                <a16:creationId xmlns:a16="http://schemas.microsoft.com/office/drawing/2014/main" id="{BD32C360-C6CD-8FC9-4A1B-1AD4421A98BD}"/>
              </a:ext>
            </a:extLst>
          </p:cNvPr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</p:spTree>
    <p:extLst>
      <p:ext uri="{BB962C8B-B14F-4D97-AF65-F5344CB8AC3E}">
        <p14:creationId xmlns:p14="http://schemas.microsoft.com/office/powerpoint/2010/main" val="2642353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22241" y="3442719"/>
            <a:ext cx="3660937" cy="4952465"/>
            <a:chOff x="0" y="0"/>
            <a:chExt cx="3329597" cy="4504233"/>
          </a:xfrm>
        </p:grpSpPr>
        <p:sp>
          <p:nvSpPr>
            <p:cNvPr id="3" name="Freeform 3" descr="A cover of a book  AI-generated content may be incorrect.">
              <a:hlinkClick r:id="rId2" tooltip="https://www.icn.ch/sites/default/files/2023-04/9789240033863-eng.pdf"/>
            </p:cNvPr>
            <p:cNvSpPr/>
            <p:nvPr/>
          </p:nvSpPr>
          <p:spPr>
            <a:xfrm>
              <a:off x="0" y="0"/>
              <a:ext cx="3329559" cy="4504182"/>
            </a:xfrm>
            <a:custGeom>
              <a:avLst/>
              <a:gdLst/>
              <a:ahLst/>
              <a:cxnLst/>
              <a:rect l="l" t="t" r="r" b="b"/>
              <a:pathLst>
                <a:path w="3329559" h="4504182">
                  <a:moveTo>
                    <a:pt x="363843" y="0"/>
                  </a:moveTo>
                  <a:lnTo>
                    <a:pt x="2965716" y="0"/>
                  </a:lnTo>
                  <a:cubicBezTo>
                    <a:pt x="3062213" y="0"/>
                    <a:pt x="3154758" y="38333"/>
                    <a:pt x="3222992" y="106567"/>
                  </a:cubicBezTo>
                  <a:cubicBezTo>
                    <a:pt x="3291226" y="174801"/>
                    <a:pt x="3329559" y="267346"/>
                    <a:pt x="3329559" y="363843"/>
                  </a:cubicBezTo>
                  <a:lnTo>
                    <a:pt x="3329559" y="4140340"/>
                  </a:lnTo>
                  <a:cubicBezTo>
                    <a:pt x="3329559" y="4236836"/>
                    <a:pt x="3291226" y="4329381"/>
                    <a:pt x="3222992" y="4397615"/>
                  </a:cubicBezTo>
                  <a:cubicBezTo>
                    <a:pt x="3154758" y="4465849"/>
                    <a:pt x="3062213" y="4504182"/>
                    <a:pt x="2965716" y="4504182"/>
                  </a:cubicBezTo>
                  <a:lnTo>
                    <a:pt x="363843" y="4504182"/>
                  </a:lnTo>
                  <a:cubicBezTo>
                    <a:pt x="267346" y="4504182"/>
                    <a:pt x="174801" y="4465849"/>
                    <a:pt x="106567" y="4397615"/>
                  </a:cubicBezTo>
                  <a:cubicBezTo>
                    <a:pt x="38333" y="4329381"/>
                    <a:pt x="0" y="4236836"/>
                    <a:pt x="0" y="4140340"/>
                  </a:cubicBezTo>
                  <a:lnTo>
                    <a:pt x="0" y="363843"/>
                  </a:lnTo>
                  <a:cubicBezTo>
                    <a:pt x="0" y="267346"/>
                    <a:pt x="38333" y="174801"/>
                    <a:pt x="106567" y="106567"/>
                  </a:cubicBezTo>
                  <a:cubicBezTo>
                    <a:pt x="174801" y="38333"/>
                    <a:pt x="267346" y="0"/>
                    <a:pt x="363843" y="0"/>
                  </a:cubicBezTo>
                  <a:close/>
                </a:path>
              </a:pathLst>
            </a:custGeom>
            <a:blipFill>
              <a:blip r:embed="rId3"/>
              <a:stretch>
                <a:fillRect l="-66" r="-67" b="-1"/>
              </a:stretch>
            </a:blip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6000675" y="3480819"/>
            <a:ext cx="3681187" cy="4952465"/>
            <a:chOff x="0" y="0"/>
            <a:chExt cx="3527666" cy="4745926"/>
          </a:xfrm>
        </p:grpSpPr>
        <p:sp>
          <p:nvSpPr>
            <p:cNvPr id="5" name="Freeform 5" descr="A list of medical information  AI-generated content may be incorrect."/>
            <p:cNvSpPr/>
            <p:nvPr/>
          </p:nvSpPr>
          <p:spPr>
            <a:xfrm>
              <a:off x="0" y="0"/>
              <a:ext cx="3527679" cy="4745990"/>
            </a:xfrm>
            <a:custGeom>
              <a:avLst/>
              <a:gdLst/>
              <a:ahLst/>
              <a:cxnLst/>
              <a:rect l="l" t="t" r="r" b="b"/>
              <a:pathLst>
                <a:path w="3527679" h="4745990">
                  <a:moveTo>
                    <a:pt x="219066" y="0"/>
                  </a:moveTo>
                  <a:lnTo>
                    <a:pt x="3308612" y="0"/>
                  </a:lnTo>
                  <a:cubicBezTo>
                    <a:pt x="3366712" y="0"/>
                    <a:pt x="3422433" y="23080"/>
                    <a:pt x="3463516" y="64163"/>
                  </a:cubicBezTo>
                  <a:cubicBezTo>
                    <a:pt x="3504599" y="105246"/>
                    <a:pt x="3527679" y="160966"/>
                    <a:pt x="3527679" y="219066"/>
                  </a:cubicBezTo>
                  <a:lnTo>
                    <a:pt x="3527679" y="4526924"/>
                  </a:lnTo>
                  <a:cubicBezTo>
                    <a:pt x="3527679" y="4585024"/>
                    <a:pt x="3504599" y="4640744"/>
                    <a:pt x="3463516" y="4681827"/>
                  </a:cubicBezTo>
                  <a:cubicBezTo>
                    <a:pt x="3422433" y="4722910"/>
                    <a:pt x="3366712" y="4745990"/>
                    <a:pt x="3308612" y="4745990"/>
                  </a:cubicBezTo>
                  <a:lnTo>
                    <a:pt x="219066" y="4745990"/>
                  </a:lnTo>
                  <a:cubicBezTo>
                    <a:pt x="160966" y="4745990"/>
                    <a:pt x="105246" y="4722910"/>
                    <a:pt x="64163" y="4681827"/>
                  </a:cubicBezTo>
                  <a:cubicBezTo>
                    <a:pt x="23080" y="4640744"/>
                    <a:pt x="0" y="4585024"/>
                    <a:pt x="0" y="4526924"/>
                  </a:cubicBezTo>
                  <a:lnTo>
                    <a:pt x="0" y="219066"/>
                  </a:lnTo>
                  <a:cubicBezTo>
                    <a:pt x="0" y="160966"/>
                    <a:pt x="23080" y="105246"/>
                    <a:pt x="64163" y="64163"/>
                  </a:cubicBezTo>
                  <a:cubicBezTo>
                    <a:pt x="105246" y="23080"/>
                    <a:pt x="160966" y="0"/>
                    <a:pt x="219066" y="0"/>
                  </a:cubicBezTo>
                  <a:close/>
                </a:path>
              </a:pathLst>
            </a:custGeom>
            <a:blipFill>
              <a:blip r:embed="rId4"/>
              <a:stretch>
                <a:fillRect b="1"/>
              </a:stretch>
            </a:blip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2732575" y="7756940"/>
            <a:ext cx="1501360" cy="1501360"/>
            <a:chOff x="0" y="0"/>
            <a:chExt cx="1379360" cy="137936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79347" cy="1379347"/>
            </a:xfrm>
            <a:custGeom>
              <a:avLst/>
              <a:gdLst/>
              <a:ahLst/>
              <a:cxnLst/>
              <a:rect l="l" t="t" r="r" b="b"/>
              <a:pathLst>
                <a:path w="1379347" h="1379347">
                  <a:moveTo>
                    <a:pt x="0" y="0"/>
                  </a:moveTo>
                  <a:lnTo>
                    <a:pt x="1379347" y="0"/>
                  </a:lnTo>
                  <a:lnTo>
                    <a:pt x="1379347" y="1379347"/>
                  </a:lnTo>
                  <a:lnTo>
                    <a:pt x="0" y="137934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265899" y="7756940"/>
            <a:ext cx="1610982" cy="1610982"/>
            <a:chOff x="0" y="0"/>
            <a:chExt cx="1429436" cy="142943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429385" cy="1429385"/>
            </a:xfrm>
            <a:custGeom>
              <a:avLst/>
              <a:gdLst/>
              <a:ahLst/>
              <a:cxnLst/>
              <a:rect l="l" t="t" r="r" b="b"/>
              <a:pathLst>
                <a:path w="1429385" h="1429385">
                  <a:moveTo>
                    <a:pt x="0" y="0"/>
                  </a:moveTo>
                  <a:lnTo>
                    <a:pt x="1429385" y="0"/>
                  </a:lnTo>
                  <a:lnTo>
                    <a:pt x="1429385" y="1429385"/>
                  </a:lnTo>
                  <a:lnTo>
                    <a:pt x="0" y="142938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 r="-3" b="-3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4376523" y="3489855"/>
            <a:ext cx="3601948" cy="4573902"/>
          </a:xfrm>
          <a:custGeom>
            <a:avLst/>
            <a:gdLst/>
            <a:ahLst/>
            <a:cxnLst/>
            <a:rect l="l" t="t" r="r" b="b"/>
            <a:pathLst>
              <a:path w="3601948" h="4573902">
                <a:moveTo>
                  <a:pt x="0" y="0"/>
                </a:moveTo>
                <a:lnTo>
                  <a:pt x="3601949" y="0"/>
                </a:lnTo>
                <a:lnTo>
                  <a:pt x="3601949" y="4573903"/>
                </a:lnTo>
                <a:lnTo>
                  <a:pt x="0" y="4573903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1" name="Freeform 11"/>
          <p:cNvSpPr/>
          <p:nvPr/>
        </p:nvSpPr>
        <p:spPr>
          <a:xfrm>
            <a:off x="10223159" y="3369225"/>
            <a:ext cx="3743790" cy="4815164"/>
          </a:xfrm>
          <a:custGeom>
            <a:avLst/>
            <a:gdLst/>
            <a:ahLst/>
            <a:cxnLst/>
            <a:rect l="l" t="t" r="r" b="b"/>
            <a:pathLst>
              <a:path w="3743790" h="4815164">
                <a:moveTo>
                  <a:pt x="0" y="0"/>
                </a:moveTo>
                <a:lnTo>
                  <a:pt x="3743789" y="0"/>
                </a:lnTo>
                <a:lnTo>
                  <a:pt x="3743789" y="4815164"/>
                </a:lnTo>
                <a:lnTo>
                  <a:pt x="0" y="481516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19050" cap="rnd">
            <a:solidFill>
              <a:srgbClr val="000000"/>
            </a:solidFill>
            <a:prstDash val="solid"/>
            <a:round/>
          </a:ln>
        </p:spPr>
        <p:txBody>
          <a:bodyPr/>
          <a:lstStyle/>
          <a:p>
            <a:endParaRPr lang="en-CH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51704" y="7712158"/>
            <a:ext cx="1686701" cy="1686701"/>
          </a:xfrm>
          <a:prstGeom prst="rect">
            <a:avLst/>
          </a:prstGeom>
        </p:spPr>
      </p:pic>
      <p:grpSp>
        <p:nvGrpSpPr>
          <p:cNvPr id="13" name="Group 13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5" name="Freeform 15"/>
          <p:cNvSpPr/>
          <p:nvPr/>
        </p:nvSpPr>
        <p:spPr>
          <a:xfrm>
            <a:off x="15145993" y="6954968"/>
            <a:ext cx="2113307" cy="2303332"/>
          </a:xfrm>
          <a:custGeom>
            <a:avLst/>
            <a:gdLst/>
            <a:ahLst/>
            <a:cxnLst/>
            <a:rect l="l" t="t" r="r" b="b"/>
            <a:pathLst>
              <a:path w="2113307" h="2303332">
                <a:moveTo>
                  <a:pt x="0" y="0"/>
                </a:moveTo>
                <a:lnTo>
                  <a:pt x="2113307" y="0"/>
                </a:lnTo>
                <a:lnTo>
                  <a:pt x="2113307" y="2303332"/>
                </a:lnTo>
                <a:lnTo>
                  <a:pt x="0" y="2303332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6" name="TextBox 16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17" name="TextBox 17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512483" y="225101"/>
            <a:ext cx="15411391" cy="26579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54"/>
              </a:lnSpc>
            </a:pP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ICN’s work: </a:t>
            </a:r>
          </a:p>
          <a:p>
            <a:pPr marL="1252219" lvl="1" indent="-626110" algn="l">
              <a:lnSpc>
                <a:spcPts val="6954"/>
              </a:lnSpc>
              <a:buFont typeface="Arial"/>
              <a:buChar char="•"/>
            </a:pP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Recognizing &amp; redefining nursing power</a:t>
            </a:r>
          </a:p>
          <a:p>
            <a:pPr marL="1252219" lvl="1" indent="-626110" algn="l">
              <a:lnSpc>
                <a:spcPts val="6958"/>
              </a:lnSpc>
              <a:buFont typeface="Arial"/>
              <a:buChar char="•"/>
            </a:pPr>
            <a:r>
              <a:rPr lang="en-US" sz="57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A roadmap to </a:t>
            </a:r>
            <a:r>
              <a:rPr lang="en-US" sz="5799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invest for impact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2732575" y="4203476"/>
            <a:ext cx="13274" cy="519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10"/>
              </a:lnSpc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2229425" y="2644061"/>
            <a:ext cx="8723940" cy="6614239"/>
            <a:chOff x="0" y="0"/>
            <a:chExt cx="11631921" cy="8818985"/>
          </a:xfrm>
        </p:grpSpPr>
        <p:grpSp>
          <p:nvGrpSpPr>
            <p:cNvPr id="10" name="Group 10"/>
            <p:cNvGrpSpPr/>
            <p:nvPr/>
          </p:nvGrpSpPr>
          <p:grpSpPr>
            <a:xfrm>
              <a:off x="0" y="3060158"/>
              <a:ext cx="11631921" cy="2696835"/>
              <a:chOff x="0" y="0"/>
              <a:chExt cx="1345723" cy="312003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1345723" cy="312003"/>
              </a:xfrm>
              <a:custGeom>
                <a:avLst/>
                <a:gdLst/>
                <a:ahLst/>
                <a:cxnLst/>
                <a:rect l="l" t="t" r="r" b="b"/>
                <a:pathLst>
                  <a:path w="1345723" h="312003">
                    <a:moveTo>
                      <a:pt x="7617" y="0"/>
                    </a:moveTo>
                    <a:lnTo>
                      <a:pt x="1338107" y="0"/>
                    </a:lnTo>
                    <a:cubicBezTo>
                      <a:pt x="1340127" y="0"/>
                      <a:pt x="1342064" y="802"/>
                      <a:pt x="1343492" y="2231"/>
                    </a:cubicBezTo>
                    <a:cubicBezTo>
                      <a:pt x="1344921" y="3659"/>
                      <a:pt x="1345723" y="5597"/>
                      <a:pt x="1345723" y="7617"/>
                    </a:cubicBezTo>
                    <a:lnTo>
                      <a:pt x="1345723" y="304386"/>
                    </a:lnTo>
                    <a:cubicBezTo>
                      <a:pt x="1345723" y="306406"/>
                      <a:pt x="1344921" y="308344"/>
                      <a:pt x="1343492" y="309772"/>
                    </a:cubicBezTo>
                    <a:cubicBezTo>
                      <a:pt x="1342064" y="311201"/>
                      <a:pt x="1340127" y="312003"/>
                      <a:pt x="1338107" y="312003"/>
                    </a:cubicBezTo>
                    <a:lnTo>
                      <a:pt x="7617" y="312003"/>
                    </a:lnTo>
                    <a:cubicBezTo>
                      <a:pt x="5597" y="312003"/>
                      <a:pt x="3659" y="311201"/>
                      <a:pt x="2231" y="309772"/>
                    </a:cubicBezTo>
                    <a:cubicBezTo>
                      <a:pt x="802" y="308344"/>
                      <a:pt x="0" y="306406"/>
                      <a:pt x="0" y="304386"/>
                    </a:cubicBezTo>
                    <a:lnTo>
                      <a:pt x="0" y="7617"/>
                    </a:lnTo>
                    <a:cubicBezTo>
                      <a:pt x="0" y="5597"/>
                      <a:pt x="802" y="3659"/>
                      <a:pt x="2231" y="2231"/>
                    </a:cubicBezTo>
                    <a:cubicBezTo>
                      <a:pt x="3659" y="802"/>
                      <a:pt x="5597" y="0"/>
                      <a:pt x="7617" y="0"/>
                    </a:cubicBezTo>
                    <a:close/>
                  </a:path>
                </a:pathLst>
              </a:custGeom>
              <a:solidFill>
                <a:srgbClr val="9CADDB">
                  <a:alpha val="89804"/>
                </a:srgbClr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CH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0" y="19050"/>
                <a:ext cx="1345723" cy="29295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110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0" y="0"/>
              <a:ext cx="11631921" cy="2696835"/>
              <a:chOff x="0" y="0"/>
              <a:chExt cx="1345723" cy="312003"/>
            </a:xfrm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1345723" cy="312003"/>
              </a:xfrm>
              <a:custGeom>
                <a:avLst/>
                <a:gdLst/>
                <a:ahLst/>
                <a:cxnLst/>
                <a:rect l="l" t="t" r="r" b="b"/>
                <a:pathLst>
                  <a:path w="1345723" h="312003">
                    <a:moveTo>
                      <a:pt x="7617" y="0"/>
                    </a:moveTo>
                    <a:lnTo>
                      <a:pt x="1338107" y="0"/>
                    </a:lnTo>
                    <a:cubicBezTo>
                      <a:pt x="1340127" y="0"/>
                      <a:pt x="1342064" y="802"/>
                      <a:pt x="1343492" y="2231"/>
                    </a:cubicBezTo>
                    <a:cubicBezTo>
                      <a:pt x="1344921" y="3659"/>
                      <a:pt x="1345723" y="5597"/>
                      <a:pt x="1345723" y="7617"/>
                    </a:cubicBezTo>
                    <a:lnTo>
                      <a:pt x="1345723" y="304386"/>
                    </a:lnTo>
                    <a:cubicBezTo>
                      <a:pt x="1345723" y="306406"/>
                      <a:pt x="1344921" y="308344"/>
                      <a:pt x="1343492" y="309772"/>
                    </a:cubicBezTo>
                    <a:cubicBezTo>
                      <a:pt x="1342064" y="311201"/>
                      <a:pt x="1340127" y="312003"/>
                      <a:pt x="1338107" y="312003"/>
                    </a:cubicBezTo>
                    <a:lnTo>
                      <a:pt x="7617" y="312003"/>
                    </a:lnTo>
                    <a:cubicBezTo>
                      <a:pt x="5597" y="312003"/>
                      <a:pt x="3659" y="311201"/>
                      <a:pt x="2231" y="309772"/>
                    </a:cubicBezTo>
                    <a:cubicBezTo>
                      <a:pt x="802" y="308344"/>
                      <a:pt x="0" y="306406"/>
                      <a:pt x="0" y="304386"/>
                    </a:cubicBezTo>
                    <a:lnTo>
                      <a:pt x="0" y="7617"/>
                    </a:lnTo>
                    <a:cubicBezTo>
                      <a:pt x="0" y="5597"/>
                      <a:pt x="802" y="3659"/>
                      <a:pt x="2231" y="2231"/>
                    </a:cubicBezTo>
                    <a:cubicBezTo>
                      <a:pt x="3659" y="802"/>
                      <a:pt x="5597" y="0"/>
                      <a:pt x="7617" y="0"/>
                    </a:cubicBezTo>
                    <a:close/>
                  </a:path>
                </a:pathLst>
              </a:custGeom>
              <a:solidFill>
                <a:srgbClr val="02216E">
                  <a:alpha val="89804"/>
                </a:srgbClr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CH"/>
              </a:p>
            </p:txBody>
          </p:sp>
          <p:sp>
            <p:nvSpPr>
              <p:cNvPr id="15" name="TextBox 15"/>
              <p:cNvSpPr txBox="1"/>
              <p:nvPr/>
            </p:nvSpPr>
            <p:spPr>
              <a:xfrm>
                <a:off x="0" y="19050"/>
                <a:ext cx="1345723" cy="29295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110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16" name="Freeform 16"/>
            <p:cNvSpPr/>
            <p:nvPr/>
          </p:nvSpPr>
          <p:spPr>
            <a:xfrm>
              <a:off x="688208" y="404491"/>
              <a:ext cx="1931241" cy="1931241"/>
            </a:xfrm>
            <a:custGeom>
              <a:avLst/>
              <a:gdLst/>
              <a:ahLst/>
              <a:cxnLst/>
              <a:rect l="l" t="t" r="r" b="b"/>
              <a:pathLst>
                <a:path w="1931241" h="1931241">
                  <a:moveTo>
                    <a:pt x="0" y="0"/>
                  </a:moveTo>
                  <a:lnTo>
                    <a:pt x="1931241" y="0"/>
                  </a:lnTo>
                  <a:lnTo>
                    <a:pt x="1931241" y="1931241"/>
                  </a:lnTo>
                  <a:lnTo>
                    <a:pt x="0" y="1931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688208" y="3464650"/>
              <a:ext cx="1931241" cy="1931241"/>
            </a:xfrm>
            <a:custGeom>
              <a:avLst/>
              <a:gdLst/>
              <a:ahLst/>
              <a:cxnLst/>
              <a:rect l="l" t="t" r="r" b="b"/>
              <a:pathLst>
                <a:path w="1931241" h="1931241">
                  <a:moveTo>
                    <a:pt x="0" y="0"/>
                  </a:moveTo>
                  <a:lnTo>
                    <a:pt x="1931241" y="0"/>
                  </a:lnTo>
                  <a:lnTo>
                    <a:pt x="1931241" y="1931241"/>
                  </a:lnTo>
                  <a:lnTo>
                    <a:pt x="0" y="1931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  <p:grpSp>
          <p:nvGrpSpPr>
            <p:cNvPr id="18" name="Group 18"/>
            <p:cNvGrpSpPr/>
            <p:nvPr/>
          </p:nvGrpSpPr>
          <p:grpSpPr>
            <a:xfrm>
              <a:off x="0" y="6122149"/>
              <a:ext cx="11631921" cy="2696835"/>
              <a:chOff x="0" y="0"/>
              <a:chExt cx="1345723" cy="312003"/>
            </a:xfrm>
          </p:grpSpPr>
          <p:sp>
            <p:nvSpPr>
              <p:cNvPr id="19" name="Freeform 19"/>
              <p:cNvSpPr/>
              <p:nvPr/>
            </p:nvSpPr>
            <p:spPr>
              <a:xfrm>
                <a:off x="0" y="0"/>
                <a:ext cx="1345723" cy="312003"/>
              </a:xfrm>
              <a:custGeom>
                <a:avLst/>
                <a:gdLst/>
                <a:ahLst/>
                <a:cxnLst/>
                <a:rect l="l" t="t" r="r" b="b"/>
                <a:pathLst>
                  <a:path w="1345723" h="312003">
                    <a:moveTo>
                      <a:pt x="7617" y="0"/>
                    </a:moveTo>
                    <a:lnTo>
                      <a:pt x="1338107" y="0"/>
                    </a:lnTo>
                    <a:cubicBezTo>
                      <a:pt x="1340127" y="0"/>
                      <a:pt x="1342064" y="802"/>
                      <a:pt x="1343492" y="2231"/>
                    </a:cubicBezTo>
                    <a:cubicBezTo>
                      <a:pt x="1344921" y="3659"/>
                      <a:pt x="1345723" y="5597"/>
                      <a:pt x="1345723" y="7617"/>
                    </a:cubicBezTo>
                    <a:lnTo>
                      <a:pt x="1345723" y="304386"/>
                    </a:lnTo>
                    <a:cubicBezTo>
                      <a:pt x="1345723" y="306406"/>
                      <a:pt x="1344921" y="308344"/>
                      <a:pt x="1343492" y="309772"/>
                    </a:cubicBezTo>
                    <a:cubicBezTo>
                      <a:pt x="1342064" y="311201"/>
                      <a:pt x="1340127" y="312003"/>
                      <a:pt x="1338107" y="312003"/>
                    </a:cubicBezTo>
                    <a:lnTo>
                      <a:pt x="7617" y="312003"/>
                    </a:lnTo>
                    <a:cubicBezTo>
                      <a:pt x="5597" y="312003"/>
                      <a:pt x="3659" y="311201"/>
                      <a:pt x="2231" y="309772"/>
                    </a:cubicBezTo>
                    <a:cubicBezTo>
                      <a:pt x="802" y="308344"/>
                      <a:pt x="0" y="306406"/>
                      <a:pt x="0" y="304386"/>
                    </a:cubicBezTo>
                    <a:lnTo>
                      <a:pt x="0" y="7617"/>
                    </a:lnTo>
                    <a:cubicBezTo>
                      <a:pt x="0" y="5597"/>
                      <a:pt x="802" y="3659"/>
                      <a:pt x="2231" y="2231"/>
                    </a:cubicBezTo>
                    <a:cubicBezTo>
                      <a:pt x="3659" y="802"/>
                      <a:pt x="5597" y="0"/>
                      <a:pt x="7617" y="0"/>
                    </a:cubicBezTo>
                    <a:close/>
                  </a:path>
                </a:pathLst>
              </a:custGeom>
              <a:solidFill>
                <a:srgbClr val="FF6727">
                  <a:alpha val="89804"/>
                </a:srgbClr>
              </a:solidFill>
              <a:ln cap="sq">
                <a:noFill/>
                <a:prstDash val="solid"/>
                <a:miter/>
              </a:ln>
            </p:spPr>
            <p:txBody>
              <a:bodyPr/>
              <a:lstStyle/>
              <a:p>
                <a:endParaRPr lang="en-CH"/>
              </a:p>
            </p:txBody>
          </p:sp>
          <p:sp>
            <p:nvSpPr>
              <p:cNvPr id="20" name="TextBox 20"/>
              <p:cNvSpPr txBox="1"/>
              <p:nvPr/>
            </p:nvSpPr>
            <p:spPr>
              <a:xfrm>
                <a:off x="0" y="19050"/>
                <a:ext cx="1345723" cy="292953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marL="0" lvl="0" indent="0" algn="ctr">
                  <a:lnSpc>
                    <a:spcPts val="1105"/>
                  </a:lnSpc>
                  <a:spcBef>
                    <a:spcPct val="0"/>
                  </a:spcBef>
                </a:pPr>
                <a:endParaRPr/>
              </a:p>
            </p:txBody>
          </p:sp>
        </p:grpSp>
        <p:sp>
          <p:nvSpPr>
            <p:cNvPr id="21" name="Freeform 21"/>
            <p:cNvSpPr/>
            <p:nvPr/>
          </p:nvSpPr>
          <p:spPr>
            <a:xfrm>
              <a:off x="688208" y="6526640"/>
              <a:ext cx="1931241" cy="1931241"/>
            </a:xfrm>
            <a:custGeom>
              <a:avLst/>
              <a:gdLst/>
              <a:ahLst/>
              <a:cxnLst/>
              <a:rect l="l" t="t" r="r" b="b"/>
              <a:pathLst>
                <a:path w="1931241" h="1931241">
                  <a:moveTo>
                    <a:pt x="0" y="0"/>
                  </a:moveTo>
                  <a:lnTo>
                    <a:pt x="1931241" y="0"/>
                  </a:lnTo>
                  <a:lnTo>
                    <a:pt x="1931241" y="1931242"/>
                  </a:lnTo>
                  <a:lnTo>
                    <a:pt x="0" y="19312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H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3439047" y="272795"/>
              <a:ext cx="7638594" cy="2025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088"/>
                </a:lnSpc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12 May 2026 </a:t>
              </a:r>
            </a:p>
            <a:p>
              <a:pPr algn="l">
                <a:lnSpc>
                  <a:spcPts val="6088"/>
                </a:lnSpc>
                <a:spcBef>
                  <a:spcPct val="0"/>
                </a:spcBef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04:00 - 05:00 CEST</a:t>
              </a: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3439047" y="3332953"/>
              <a:ext cx="7638594" cy="2025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088"/>
                </a:lnSpc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12 May 2026</a:t>
              </a:r>
            </a:p>
            <a:p>
              <a:pPr algn="l">
                <a:lnSpc>
                  <a:spcPts val="6088"/>
                </a:lnSpc>
                <a:spcBef>
                  <a:spcPct val="0"/>
                </a:spcBef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09:00 – 10:00 CEST</a:t>
              </a: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3439047" y="6394944"/>
              <a:ext cx="7638594" cy="20255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088"/>
                </a:lnSpc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12 May 2026</a:t>
              </a:r>
            </a:p>
            <a:p>
              <a:pPr algn="l">
                <a:lnSpc>
                  <a:spcPts val="6088"/>
                </a:lnSpc>
                <a:spcBef>
                  <a:spcPct val="0"/>
                </a:spcBef>
              </a:pPr>
              <a:r>
                <a:rPr lang="en-US" sz="4348" b="1">
                  <a:solidFill>
                    <a:srgbClr val="FFFFFF"/>
                  </a:solidFill>
                  <a:latin typeface="Poppins Semi-Bold"/>
                  <a:ea typeface="Poppins Semi-Bold"/>
                  <a:cs typeface="Poppins Semi-Bold"/>
                  <a:sym typeface="Poppins Semi-Bold"/>
                </a:rPr>
                <a:t>15:00 - 16:00 CEST</a:t>
              </a:r>
            </a:p>
          </p:txBody>
        </p:sp>
      </p:grpSp>
      <p:sp>
        <p:nvSpPr>
          <p:cNvPr id="25" name="Freeform 25"/>
          <p:cNvSpPr/>
          <p:nvPr/>
        </p:nvSpPr>
        <p:spPr>
          <a:xfrm flipH="1">
            <a:off x="11034804" y="2679662"/>
            <a:ext cx="884962" cy="6436086"/>
          </a:xfrm>
          <a:custGeom>
            <a:avLst/>
            <a:gdLst/>
            <a:ahLst/>
            <a:cxnLst/>
            <a:rect l="l" t="t" r="r" b="b"/>
            <a:pathLst>
              <a:path w="884962" h="6436086">
                <a:moveTo>
                  <a:pt x="884962" y="0"/>
                </a:moveTo>
                <a:lnTo>
                  <a:pt x="0" y="0"/>
                </a:lnTo>
                <a:lnTo>
                  <a:pt x="0" y="6436086"/>
                </a:lnTo>
                <a:lnTo>
                  <a:pt x="884962" y="6436086"/>
                </a:lnTo>
                <a:lnTo>
                  <a:pt x="884962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6" name="TextBox 26"/>
          <p:cNvSpPr txBox="1"/>
          <p:nvPr/>
        </p:nvSpPr>
        <p:spPr>
          <a:xfrm>
            <a:off x="2229425" y="1057275"/>
            <a:ext cx="10465805" cy="774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543"/>
              </a:lnSpc>
            </a:pPr>
            <a:r>
              <a:rPr lang="en-US" sz="5279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Special </a:t>
            </a:r>
            <a:r>
              <a:rPr lang="en-US" sz="5279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IND 2026</a:t>
            </a:r>
            <a:r>
              <a:rPr lang="en-US" sz="5279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 Webinars!</a:t>
            </a:r>
          </a:p>
        </p:txBody>
      </p:sp>
      <p:sp>
        <p:nvSpPr>
          <p:cNvPr id="27" name="TextBox 27"/>
          <p:cNvSpPr txBox="1"/>
          <p:nvPr/>
        </p:nvSpPr>
        <p:spPr>
          <a:xfrm rot="-102868">
            <a:off x="12028504" y="4548159"/>
            <a:ext cx="3746066" cy="2090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99"/>
              </a:lnSpc>
            </a:pPr>
            <a:r>
              <a:rPr lang="en-US" sz="3927" i="1">
                <a:solidFill>
                  <a:srgbClr val="02216E"/>
                </a:solidFill>
                <a:latin typeface="Poppins Italics"/>
                <a:ea typeface="Poppins Italics"/>
                <a:cs typeface="Poppins Italics"/>
                <a:sym typeface="Poppins Italics"/>
              </a:rPr>
              <a:t>Join us</a:t>
            </a:r>
          </a:p>
          <a:p>
            <a:pPr marL="0" lvl="0" indent="0" algn="ctr">
              <a:lnSpc>
                <a:spcPts val="5499"/>
              </a:lnSpc>
              <a:spcBef>
                <a:spcPct val="0"/>
              </a:spcBef>
            </a:pPr>
            <a:r>
              <a:rPr lang="en-US" sz="3927" i="1">
                <a:solidFill>
                  <a:srgbClr val="02216E"/>
                </a:solidFill>
                <a:latin typeface="Poppins Italics"/>
                <a:ea typeface="Poppins Italics"/>
                <a:cs typeface="Poppins Italics"/>
                <a:sym typeface="Poppins Italics"/>
              </a:rPr>
              <a:t>at a time that works for you!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971468" y="639414"/>
            <a:ext cx="795457" cy="824808"/>
            <a:chOff x="0" y="0"/>
            <a:chExt cx="626428" cy="64954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491" cy="649478"/>
            </a:xfrm>
            <a:custGeom>
              <a:avLst/>
              <a:gdLst/>
              <a:ahLst/>
              <a:cxnLst/>
              <a:rect l="l" t="t" r="r" b="b"/>
              <a:pathLst>
                <a:path w="626491" h="649478">
                  <a:moveTo>
                    <a:pt x="0" y="0"/>
                  </a:moveTo>
                  <a:lnTo>
                    <a:pt x="626491" y="0"/>
                  </a:lnTo>
                  <a:lnTo>
                    <a:pt x="626491" y="649478"/>
                  </a:lnTo>
                  <a:lnTo>
                    <a:pt x="0" y="64947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190" r="-180" b="-9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80807" y="16451"/>
            <a:ext cx="6300021" cy="12797047"/>
            <a:chOff x="0" y="0"/>
            <a:chExt cx="4961306" cy="10077755"/>
          </a:xfrm>
        </p:grpSpPr>
        <p:sp>
          <p:nvSpPr>
            <p:cNvPr id="5" name="Freeform 5" descr="Une image contenant Graphique, conception, créativité  Le contenu généré par l’IA peut être incorrect."/>
            <p:cNvSpPr/>
            <p:nvPr/>
          </p:nvSpPr>
          <p:spPr>
            <a:xfrm flipH="1">
              <a:off x="0" y="0"/>
              <a:ext cx="4961255" cy="10077704"/>
            </a:xfrm>
            <a:custGeom>
              <a:avLst/>
              <a:gdLst/>
              <a:ahLst/>
              <a:cxnLst/>
              <a:rect l="l" t="t" r="r" b="b"/>
              <a:pathLst>
                <a:path w="4961255" h="10077704">
                  <a:moveTo>
                    <a:pt x="4961255" y="0"/>
                  </a:moveTo>
                  <a:lnTo>
                    <a:pt x="0" y="0"/>
                  </a:lnTo>
                  <a:lnTo>
                    <a:pt x="0" y="10077704"/>
                  </a:lnTo>
                  <a:lnTo>
                    <a:pt x="4961255" y="10077704"/>
                  </a:lnTo>
                  <a:lnTo>
                    <a:pt x="4961255" y="0"/>
                  </a:lnTo>
                  <a:close/>
                </a:path>
              </a:pathLst>
            </a:custGeom>
            <a:blipFill>
              <a:blip r:embed="rId3"/>
              <a:stretch>
                <a:fillRect l="-11749" r="-1175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18288000" cy="12904517"/>
            <a:chOff x="0" y="0"/>
            <a:chExt cx="14401914" cy="1016238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401927" cy="10162413"/>
            </a:xfrm>
            <a:custGeom>
              <a:avLst/>
              <a:gdLst/>
              <a:ahLst/>
              <a:cxnLst/>
              <a:rect l="l" t="t" r="r" b="b"/>
              <a:pathLst>
                <a:path w="14401927" h="10162413">
                  <a:moveTo>
                    <a:pt x="0" y="0"/>
                  </a:moveTo>
                  <a:lnTo>
                    <a:pt x="14401927" y="0"/>
                  </a:lnTo>
                  <a:lnTo>
                    <a:pt x="14401927" y="10162413"/>
                  </a:lnTo>
                  <a:lnTo>
                    <a:pt x="0" y="1016241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t="-3691" b="-3690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60258" y="271985"/>
            <a:ext cx="6784262" cy="313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35"/>
              </a:lnSpc>
            </a:pPr>
            <a:r>
              <a:rPr lang="en-US" sz="202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60258" y="757468"/>
            <a:ext cx="1504039" cy="3134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435"/>
              </a:lnSpc>
            </a:pPr>
            <a:r>
              <a:rPr lang="en-US" sz="2029">
                <a:solidFill>
                  <a:srgbClr val="FFFFFF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809081" y="1556953"/>
            <a:ext cx="7252344" cy="10704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121"/>
              </a:lnSpc>
            </a:pPr>
            <a:r>
              <a:rPr lang="en-US" sz="6770" b="1">
                <a:solidFill>
                  <a:srgbClr val="08286D"/>
                </a:solidFill>
                <a:latin typeface="Arimo Bold"/>
                <a:ea typeface="Arimo Bold"/>
                <a:cs typeface="Arimo Bold"/>
                <a:sym typeface="Arimo Bold"/>
              </a:rPr>
              <a:t>Thank you!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2180614" y="309845"/>
            <a:ext cx="5705117" cy="2308672"/>
            <a:chOff x="0" y="0"/>
            <a:chExt cx="4492816" cy="1818094"/>
          </a:xfrm>
        </p:grpSpPr>
        <p:sp>
          <p:nvSpPr>
            <p:cNvPr id="12" name="Freeform 12" descr="Une image contenant texte, Police, capture d’écran, Graphique  Description générée automatiquement"/>
            <p:cNvSpPr/>
            <p:nvPr/>
          </p:nvSpPr>
          <p:spPr>
            <a:xfrm>
              <a:off x="0" y="0"/>
              <a:ext cx="4492752" cy="1818132"/>
            </a:xfrm>
            <a:custGeom>
              <a:avLst/>
              <a:gdLst/>
              <a:ahLst/>
              <a:cxnLst/>
              <a:rect l="l" t="t" r="r" b="b"/>
              <a:pathLst>
                <a:path w="4492752" h="1818132">
                  <a:moveTo>
                    <a:pt x="0" y="0"/>
                  </a:moveTo>
                  <a:lnTo>
                    <a:pt x="4492752" y="0"/>
                  </a:lnTo>
                  <a:lnTo>
                    <a:pt x="4492752" y="1818132"/>
                  </a:lnTo>
                  <a:lnTo>
                    <a:pt x="0" y="18181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 t="-164" r="-1" b="-162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CBDDCAE1-BE3D-DF09-76ED-A7635D008346}"/>
              </a:ext>
            </a:extLst>
          </p:cNvPr>
          <p:cNvSpPr/>
          <p:nvPr/>
        </p:nvSpPr>
        <p:spPr>
          <a:xfrm rot="16200000">
            <a:off x="6941563" y="2917746"/>
            <a:ext cx="4278629" cy="6527035"/>
          </a:xfrm>
          <a:prstGeom prst="rtTriangl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0" name="Right Triangle 29">
            <a:extLst>
              <a:ext uri="{FF2B5EF4-FFF2-40B4-BE49-F238E27FC236}">
                <a16:creationId xmlns:a16="http://schemas.microsoft.com/office/drawing/2014/main" id="{C95E4FF2-B231-A59E-1E49-BBD1122E7B64}"/>
              </a:ext>
            </a:extLst>
          </p:cNvPr>
          <p:cNvSpPr/>
          <p:nvPr/>
        </p:nvSpPr>
        <p:spPr>
          <a:xfrm rot="16200000">
            <a:off x="7575643" y="3575146"/>
            <a:ext cx="3047997" cy="6489504"/>
          </a:xfrm>
          <a:prstGeom prst="rtTriangl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Box 2"/>
          <p:cNvSpPr txBox="1"/>
          <p:nvPr/>
        </p:nvSpPr>
        <p:spPr>
          <a:xfrm>
            <a:off x="1655666" y="461898"/>
            <a:ext cx="12851845" cy="905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958"/>
              </a:lnSpc>
            </a:pPr>
            <a:r>
              <a:rPr lang="en-US" sz="5799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</a:t>
            </a:r>
            <a:r>
              <a:rPr lang="en-US" sz="5799" b="1" dirty="0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economic power</a:t>
            </a:r>
            <a:r>
              <a:rPr lang="en-US" sz="5799" b="1" dirty="0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 of nursing care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3273497" y="4320850"/>
            <a:ext cx="13274" cy="5192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010"/>
              </a:lnSpc>
            </a:pPr>
            <a:endParaRPr/>
          </a:p>
        </p:txBody>
      </p:sp>
      <p:grpSp>
        <p:nvGrpSpPr>
          <p:cNvPr id="14" name="Group 1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6" name="TextBox 16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17" name="TextBox 17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0E8EB4-179E-CD7B-4FBE-1AC1AEED362E}"/>
              </a:ext>
            </a:extLst>
          </p:cNvPr>
          <p:cNvCxnSpPr/>
          <p:nvPr/>
        </p:nvCxnSpPr>
        <p:spPr>
          <a:xfrm>
            <a:off x="5715000" y="8343900"/>
            <a:ext cx="731520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2BD97B02-D209-D311-F8DF-DD18C4A020D2}"/>
              </a:ext>
            </a:extLst>
          </p:cNvPr>
          <p:cNvCxnSpPr>
            <a:cxnSpLocks/>
          </p:cNvCxnSpPr>
          <p:nvPr/>
        </p:nvCxnSpPr>
        <p:spPr>
          <a:xfrm flipV="1">
            <a:off x="5715000" y="3467100"/>
            <a:ext cx="0" cy="48768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A1C167A9-5CAA-16B9-7181-73E4234EF64C}"/>
              </a:ext>
            </a:extLst>
          </p:cNvPr>
          <p:cNvSpPr/>
          <p:nvPr/>
        </p:nvSpPr>
        <p:spPr>
          <a:xfrm>
            <a:off x="6781800" y="8724900"/>
            <a:ext cx="5638800" cy="76199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3200" b="1" dirty="0">
                <a:solidFill>
                  <a:schemeClr val="dk1"/>
                </a:solidFill>
              </a:rPr>
              <a:t>Demands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C438155-FDEF-725C-8B06-53A53BDCF641}"/>
              </a:ext>
            </a:extLst>
          </p:cNvPr>
          <p:cNvSpPr/>
          <p:nvPr/>
        </p:nvSpPr>
        <p:spPr>
          <a:xfrm>
            <a:off x="2743200" y="5065886"/>
            <a:ext cx="2666999" cy="76199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3200" b="1" dirty="0"/>
              <a:t>Resourcing</a:t>
            </a:r>
            <a:endParaRPr lang="en-AU" b="1" dirty="0"/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C023F47A-551E-CACA-C815-41C363C8824B}"/>
              </a:ext>
            </a:extLst>
          </p:cNvPr>
          <p:cNvCxnSpPr>
            <a:cxnSpLocks/>
          </p:cNvCxnSpPr>
          <p:nvPr/>
        </p:nvCxnSpPr>
        <p:spPr>
          <a:xfrm flipV="1">
            <a:off x="5714999" y="4320850"/>
            <a:ext cx="5867401" cy="402304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D3CE5030-1469-8545-84C7-7F1A91FF9017}"/>
              </a:ext>
            </a:extLst>
          </p:cNvPr>
          <p:cNvSpPr/>
          <p:nvPr/>
        </p:nvSpPr>
        <p:spPr>
          <a:xfrm rot="16200000">
            <a:off x="8345606" y="4345105"/>
            <a:ext cx="1523999" cy="6473587"/>
          </a:xfrm>
          <a:prstGeom prst="rtTriangle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0689558" y="3295632"/>
            <a:ext cx="6665174" cy="1519419"/>
            <a:chOff x="0" y="0"/>
            <a:chExt cx="1889043" cy="43063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889043" cy="430634"/>
            </a:xfrm>
            <a:custGeom>
              <a:avLst/>
              <a:gdLst/>
              <a:ahLst/>
              <a:cxnLst/>
              <a:rect l="l" t="t" r="r" b="b"/>
              <a:pathLst>
                <a:path w="1889043" h="430634">
                  <a:moveTo>
                    <a:pt x="48785" y="0"/>
                  </a:moveTo>
                  <a:lnTo>
                    <a:pt x="1840258" y="0"/>
                  </a:lnTo>
                  <a:cubicBezTo>
                    <a:pt x="1867202" y="0"/>
                    <a:pt x="1889043" y="21842"/>
                    <a:pt x="1889043" y="48785"/>
                  </a:cubicBezTo>
                  <a:lnTo>
                    <a:pt x="1889043" y="381849"/>
                  </a:lnTo>
                  <a:cubicBezTo>
                    <a:pt x="1889043" y="408792"/>
                    <a:pt x="1867202" y="430634"/>
                    <a:pt x="1840258" y="430634"/>
                  </a:cubicBezTo>
                  <a:lnTo>
                    <a:pt x="48785" y="430634"/>
                  </a:lnTo>
                  <a:cubicBezTo>
                    <a:pt x="21842" y="430634"/>
                    <a:pt x="0" y="408792"/>
                    <a:pt x="0" y="381849"/>
                  </a:cubicBezTo>
                  <a:lnTo>
                    <a:pt x="0" y="48785"/>
                  </a:lnTo>
                  <a:cubicBezTo>
                    <a:pt x="0" y="21842"/>
                    <a:pt x="21842" y="0"/>
                    <a:pt x="4878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1889043" cy="4592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10652818" y="4975626"/>
            <a:ext cx="6665174" cy="1975433"/>
            <a:chOff x="0" y="0"/>
            <a:chExt cx="1889043" cy="559877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889043" cy="559877"/>
            </a:xfrm>
            <a:custGeom>
              <a:avLst/>
              <a:gdLst/>
              <a:ahLst/>
              <a:cxnLst/>
              <a:rect l="l" t="t" r="r" b="b"/>
              <a:pathLst>
                <a:path w="1889043" h="559877">
                  <a:moveTo>
                    <a:pt x="48785" y="0"/>
                  </a:moveTo>
                  <a:lnTo>
                    <a:pt x="1840258" y="0"/>
                  </a:lnTo>
                  <a:cubicBezTo>
                    <a:pt x="1867202" y="0"/>
                    <a:pt x="1889043" y="21842"/>
                    <a:pt x="1889043" y="48785"/>
                  </a:cubicBezTo>
                  <a:lnTo>
                    <a:pt x="1889043" y="511092"/>
                  </a:lnTo>
                  <a:cubicBezTo>
                    <a:pt x="1889043" y="538035"/>
                    <a:pt x="1867202" y="559877"/>
                    <a:pt x="1840258" y="559877"/>
                  </a:cubicBezTo>
                  <a:lnTo>
                    <a:pt x="48785" y="559877"/>
                  </a:lnTo>
                  <a:cubicBezTo>
                    <a:pt x="21842" y="559877"/>
                    <a:pt x="0" y="538035"/>
                    <a:pt x="0" y="511092"/>
                  </a:cubicBezTo>
                  <a:lnTo>
                    <a:pt x="0" y="48785"/>
                  </a:lnTo>
                  <a:cubicBezTo>
                    <a:pt x="0" y="21842"/>
                    <a:pt x="21842" y="0"/>
                    <a:pt x="4878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28575"/>
              <a:ext cx="1889043" cy="58845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5259084" y="9177558"/>
            <a:ext cx="2095648" cy="3339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016"/>
              </a:lnSpc>
            </a:pPr>
            <a:r>
              <a:rPr lang="en-US" sz="1679" b="1">
                <a:solidFill>
                  <a:srgbClr val="02206E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1976438" y="4850314"/>
            <a:ext cx="6665174" cy="1823109"/>
            <a:chOff x="0" y="0"/>
            <a:chExt cx="1889043" cy="51670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889043" cy="516706"/>
            </a:xfrm>
            <a:custGeom>
              <a:avLst/>
              <a:gdLst/>
              <a:ahLst/>
              <a:cxnLst/>
              <a:rect l="l" t="t" r="r" b="b"/>
              <a:pathLst>
                <a:path w="1889043" h="516706">
                  <a:moveTo>
                    <a:pt x="48785" y="0"/>
                  </a:moveTo>
                  <a:lnTo>
                    <a:pt x="1840258" y="0"/>
                  </a:lnTo>
                  <a:cubicBezTo>
                    <a:pt x="1867202" y="0"/>
                    <a:pt x="1889043" y="21842"/>
                    <a:pt x="1889043" y="48785"/>
                  </a:cubicBezTo>
                  <a:lnTo>
                    <a:pt x="1889043" y="467921"/>
                  </a:lnTo>
                  <a:cubicBezTo>
                    <a:pt x="1889043" y="494864"/>
                    <a:pt x="1867202" y="516706"/>
                    <a:pt x="1840258" y="516706"/>
                  </a:cubicBezTo>
                  <a:lnTo>
                    <a:pt x="48785" y="516706"/>
                  </a:lnTo>
                  <a:cubicBezTo>
                    <a:pt x="21842" y="516706"/>
                    <a:pt x="0" y="494864"/>
                    <a:pt x="0" y="467921"/>
                  </a:cubicBezTo>
                  <a:lnTo>
                    <a:pt x="0" y="48785"/>
                  </a:lnTo>
                  <a:cubicBezTo>
                    <a:pt x="0" y="21842"/>
                    <a:pt x="21842" y="0"/>
                    <a:pt x="4878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28575"/>
              <a:ext cx="1889043" cy="5452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17" name="Freeform 17"/>
          <p:cNvSpPr/>
          <p:nvPr/>
        </p:nvSpPr>
        <p:spPr>
          <a:xfrm>
            <a:off x="1948080" y="3486132"/>
            <a:ext cx="6665174" cy="1256986"/>
          </a:xfrm>
          <a:custGeom>
            <a:avLst/>
            <a:gdLst/>
            <a:ahLst/>
            <a:cxnLst/>
            <a:rect l="l" t="t" r="r" b="b"/>
            <a:pathLst>
              <a:path w="6665174" h="1256986">
                <a:moveTo>
                  <a:pt x="0" y="0"/>
                </a:moveTo>
                <a:lnTo>
                  <a:pt x="6665174" y="0"/>
                </a:lnTo>
                <a:lnTo>
                  <a:pt x="6665174" y="1256985"/>
                </a:lnTo>
                <a:lnTo>
                  <a:pt x="0" y="12569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8" name="Freeform 18"/>
          <p:cNvSpPr/>
          <p:nvPr/>
        </p:nvSpPr>
        <p:spPr>
          <a:xfrm>
            <a:off x="8972551" y="3536193"/>
            <a:ext cx="1278857" cy="1278857"/>
          </a:xfrm>
          <a:custGeom>
            <a:avLst/>
            <a:gdLst/>
            <a:ahLst/>
            <a:cxnLst/>
            <a:rect l="l" t="t" r="r" b="b"/>
            <a:pathLst>
              <a:path w="1278857" h="1278857">
                <a:moveTo>
                  <a:pt x="0" y="0"/>
                </a:moveTo>
                <a:lnTo>
                  <a:pt x="1278857" y="0"/>
                </a:lnTo>
                <a:lnTo>
                  <a:pt x="1278857" y="1278857"/>
                </a:lnTo>
                <a:lnTo>
                  <a:pt x="0" y="127885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9" name="Freeform 19"/>
          <p:cNvSpPr/>
          <p:nvPr/>
        </p:nvSpPr>
        <p:spPr>
          <a:xfrm>
            <a:off x="9007786" y="5411988"/>
            <a:ext cx="1278857" cy="1278857"/>
          </a:xfrm>
          <a:custGeom>
            <a:avLst/>
            <a:gdLst/>
            <a:ahLst/>
            <a:cxnLst/>
            <a:rect l="l" t="t" r="r" b="b"/>
            <a:pathLst>
              <a:path w="1278857" h="1278857">
                <a:moveTo>
                  <a:pt x="0" y="0"/>
                </a:moveTo>
                <a:lnTo>
                  <a:pt x="1278857" y="0"/>
                </a:lnTo>
                <a:lnTo>
                  <a:pt x="1278857" y="1278857"/>
                </a:lnTo>
                <a:lnTo>
                  <a:pt x="0" y="127885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0" name="Freeform 20"/>
          <p:cNvSpPr/>
          <p:nvPr/>
        </p:nvSpPr>
        <p:spPr>
          <a:xfrm>
            <a:off x="8972552" y="7184199"/>
            <a:ext cx="1278857" cy="1278857"/>
          </a:xfrm>
          <a:custGeom>
            <a:avLst/>
            <a:gdLst/>
            <a:ahLst/>
            <a:cxnLst/>
            <a:rect l="l" t="t" r="r" b="b"/>
            <a:pathLst>
              <a:path w="1278857" h="1278857">
                <a:moveTo>
                  <a:pt x="0" y="0"/>
                </a:moveTo>
                <a:lnTo>
                  <a:pt x="1278856" y="0"/>
                </a:lnTo>
                <a:lnTo>
                  <a:pt x="1278856" y="1278857"/>
                </a:lnTo>
                <a:lnTo>
                  <a:pt x="0" y="127885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1" name="Freeform 21"/>
          <p:cNvSpPr/>
          <p:nvPr/>
        </p:nvSpPr>
        <p:spPr>
          <a:xfrm>
            <a:off x="9190910" y="5598430"/>
            <a:ext cx="912609" cy="905972"/>
          </a:xfrm>
          <a:custGeom>
            <a:avLst/>
            <a:gdLst/>
            <a:ahLst/>
            <a:cxnLst/>
            <a:rect l="l" t="t" r="r" b="b"/>
            <a:pathLst>
              <a:path w="912609" h="905972">
                <a:moveTo>
                  <a:pt x="0" y="0"/>
                </a:moveTo>
                <a:lnTo>
                  <a:pt x="912609" y="0"/>
                </a:lnTo>
                <a:lnTo>
                  <a:pt x="912609" y="905972"/>
                </a:lnTo>
                <a:lnTo>
                  <a:pt x="0" y="90597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18" r="-118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2" name="Freeform 22"/>
          <p:cNvSpPr/>
          <p:nvPr/>
        </p:nvSpPr>
        <p:spPr>
          <a:xfrm>
            <a:off x="9112663" y="3637017"/>
            <a:ext cx="998634" cy="998634"/>
          </a:xfrm>
          <a:custGeom>
            <a:avLst/>
            <a:gdLst/>
            <a:ahLst/>
            <a:cxnLst/>
            <a:rect l="l" t="t" r="r" b="b"/>
            <a:pathLst>
              <a:path w="998634" h="998634">
                <a:moveTo>
                  <a:pt x="0" y="0"/>
                </a:moveTo>
                <a:lnTo>
                  <a:pt x="998634" y="0"/>
                </a:lnTo>
                <a:lnTo>
                  <a:pt x="998634" y="998634"/>
                </a:lnTo>
                <a:lnTo>
                  <a:pt x="0" y="99863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t="-442" b="-442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3" name="Freeform 23"/>
          <p:cNvSpPr/>
          <p:nvPr/>
        </p:nvSpPr>
        <p:spPr>
          <a:xfrm>
            <a:off x="9112663" y="7375401"/>
            <a:ext cx="987820" cy="854913"/>
          </a:xfrm>
          <a:custGeom>
            <a:avLst/>
            <a:gdLst/>
            <a:ahLst/>
            <a:cxnLst/>
            <a:rect l="l" t="t" r="r" b="b"/>
            <a:pathLst>
              <a:path w="987820" h="854913">
                <a:moveTo>
                  <a:pt x="0" y="0"/>
                </a:moveTo>
                <a:lnTo>
                  <a:pt x="987820" y="0"/>
                </a:lnTo>
                <a:lnTo>
                  <a:pt x="987820" y="854913"/>
                </a:lnTo>
                <a:lnTo>
                  <a:pt x="0" y="8549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35" b="-35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24" name="Group 24"/>
          <p:cNvGrpSpPr/>
          <p:nvPr/>
        </p:nvGrpSpPr>
        <p:grpSpPr>
          <a:xfrm>
            <a:off x="1853957" y="598651"/>
            <a:ext cx="16434043" cy="2177101"/>
            <a:chOff x="0" y="0"/>
            <a:chExt cx="23579789" cy="3123735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23579789" cy="3123735"/>
            </a:xfrm>
            <a:custGeom>
              <a:avLst/>
              <a:gdLst/>
              <a:ahLst/>
              <a:cxnLst/>
              <a:rect l="l" t="t" r="r" b="b"/>
              <a:pathLst>
                <a:path w="23579789" h="3123735">
                  <a:moveTo>
                    <a:pt x="0" y="0"/>
                  </a:moveTo>
                  <a:lnTo>
                    <a:pt x="23579789" y="0"/>
                  </a:lnTo>
                  <a:lnTo>
                    <a:pt x="23579789" y="3123735"/>
                  </a:lnTo>
                  <a:lnTo>
                    <a:pt x="0" y="3123735"/>
                  </a:lnTo>
                  <a:close/>
                </a:path>
              </a:pathLst>
            </a:custGeom>
          </p:spPr>
          <p:txBody>
            <a:bodyPr/>
            <a:lstStyle/>
            <a:p>
              <a:endParaRPr lang="en-CH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9525"/>
              <a:ext cx="23579789" cy="3114210"/>
            </a:xfrm>
            <a:prstGeom prst="rect">
              <a:avLst/>
            </a:prstGeom>
          </p:spPr>
          <p:txBody>
            <a:bodyPr lIns="0" tIns="0" rIns="0" bIns="0" rtlCol="0" anchor="ctr"/>
            <a:lstStyle/>
            <a:p>
              <a:pPr algn="l">
                <a:lnSpc>
                  <a:spcPts val="5616"/>
                </a:lnSpc>
              </a:pPr>
              <a:r>
                <a:rPr lang="en-US" sz="5199" b="1">
                  <a:solidFill>
                    <a:srgbClr val="FF6727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Nursing power</a:t>
              </a:r>
              <a:r>
                <a:rPr lang="en-US" sz="5199" b="1">
                  <a:solidFill>
                    <a:srgbClr val="02206E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 to meet the world’s biggest health challenges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2040965" y="9092035"/>
            <a:ext cx="1688047" cy="538601"/>
            <a:chOff x="0" y="0"/>
            <a:chExt cx="2422033" cy="772792"/>
          </a:xfrm>
        </p:grpSpPr>
        <p:sp>
          <p:nvSpPr>
            <p:cNvPr id="28" name="Freeform 28" descr="A close up of blue text  Description automatically generated"/>
            <p:cNvSpPr/>
            <p:nvPr/>
          </p:nvSpPr>
          <p:spPr>
            <a:xfrm>
              <a:off x="0" y="0"/>
              <a:ext cx="2422017" cy="772795"/>
            </a:xfrm>
            <a:custGeom>
              <a:avLst/>
              <a:gdLst/>
              <a:ahLst/>
              <a:cxnLst/>
              <a:rect l="l" t="t" r="r" b="b"/>
              <a:pathLst>
                <a:path w="2422017" h="772795">
                  <a:moveTo>
                    <a:pt x="0" y="0"/>
                  </a:moveTo>
                  <a:lnTo>
                    <a:pt x="2422017" y="0"/>
                  </a:lnTo>
                  <a:lnTo>
                    <a:pt x="2422017" y="772795"/>
                  </a:lnTo>
                  <a:lnTo>
                    <a:pt x="0" y="77279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/>
              <a:stretch>
                <a:fillRect t="-517" b="-516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0652818" y="7091732"/>
            <a:ext cx="6665174" cy="1799949"/>
            <a:chOff x="0" y="0"/>
            <a:chExt cx="1889043" cy="510141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1889043" cy="510141"/>
            </a:xfrm>
            <a:custGeom>
              <a:avLst/>
              <a:gdLst/>
              <a:ahLst/>
              <a:cxnLst/>
              <a:rect l="l" t="t" r="r" b="b"/>
              <a:pathLst>
                <a:path w="1889043" h="510141">
                  <a:moveTo>
                    <a:pt x="48785" y="0"/>
                  </a:moveTo>
                  <a:lnTo>
                    <a:pt x="1840258" y="0"/>
                  </a:lnTo>
                  <a:cubicBezTo>
                    <a:pt x="1867202" y="0"/>
                    <a:pt x="1889043" y="21842"/>
                    <a:pt x="1889043" y="48785"/>
                  </a:cubicBezTo>
                  <a:lnTo>
                    <a:pt x="1889043" y="461356"/>
                  </a:lnTo>
                  <a:cubicBezTo>
                    <a:pt x="1889043" y="488300"/>
                    <a:pt x="1867202" y="510141"/>
                    <a:pt x="1840258" y="510141"/>
                  </a:cubicBezTo>
                  <a:lnTo>
                    <a:pt x="48785" y="510141"/>
                  </a:lnTo>
                  <a:cubicBezTo>
                    <a:pt x="21842" y="510141"/>
                    <a:pt x="0" y="488300"/>
                    <a:pt x="0" y="461356"/>
                  </a:cubicBezTo>
                  <a:lnTo>
                    <a:pt x="0" y="48785"/>
                  </a:lnTo>
                  <a:cubicBezTo>
                    <a:pt x="0" y="21842"/>
                    <a:pt x="21842" y="0"/>
                    <a:pt x="4878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28575"/>
              <a:ext cx="1889043" cy="53871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32" name="TextBox 32"/>
          <p:cNvSpPr txBox="1"/>
          <p:nvPr/>
        </p:nvSpPr>
        <p:spPr>
          <a:xfrm>
            <a:off x="2233770" y="5183358"/>
            <a:ext cx="6221566" cy="11570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9"/>
              </a:lnSpc>
            </a:pP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Access: ~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Half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of world’s population do 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not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have access to 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Universal Health Coverage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976438" y="3693293"/>
            <a:ext cx="6724627" cy="1156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9"/>
              </a:lnSpc>
            </a:pP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NCDs: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71% 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of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 global </a:t>
            </a:r>
          </a:p>
          <a:p>
            <a:pPr algn="ctr">
              <a:lnSpc>
                <a:spcPts val="2959"/>
              </a:lnSpc>
            </a:pP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 deaths, 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three quarters in LMICs</a:t>
            </a:r>
          </a:p>
          <a:p>
            <a:pPr algn="ctr">
              <a:lnSpc>
                <a:spcPts val="2959"/>
              </a:lnSpc>
            </a:pPr>
            <a:endParaRPr lang="en-US" sz="2740">
              <a:solidFill>
                <a:srgbClr val="02216E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2006164" y="6951059"/>
            <a:ext cx="6665174" cy="1823109"/>
            <a:chOff x="0" y="0"/>
            <a:chExt cx="1889043" cy="51670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889043" cy="516706"/>
            </a:xfrm>
            <a:custGeom>
              <a:avLst/>
              <a:gdLst/>
              <a:ahLst/>
              <a:cxnLst/>
              <a:rect l="l" t="t" r="r" b="b"/>
              <a:pathLst>
                <a:path w="1889043" h="516706">
                  <a:moveTo>
                    <a:pt x="48785" y="0"/>
                  </a:moveTo>
                  <a:lnTo>
                    <a:pt x="1840258" y="0"/>
                  </a:lnTo>
                  <a:cubicBezTo>
                    <a:pt x="1867202" y="0"/>
                    <a:pt x="1889043" y="21842"/>
                    <a:pt x="1889043" y="48785"/>
                  </a:cubicBezTo>
                  <a:lnTo>
                    <a:pt x="1889043" y="467921"/>
                  </a:lnTo>
                  <a:cubicBezTo>
                    <a:pt x="1889043" y="494864"/>
                    <a:pt x="1867202" y="516706"/>
                    <a:pt x="1840258" y="516706"/>
                  </a:cubicBezTo>
                  <a:lnTo>
                    <a:pt x="48785" y="516706"/>
                  </a:lnTo>
                  <a:cubicBezTo>
                    <a:pt x="21842" y="516706"/>
                    <a:pt x="0" y="494864"/>
                    <a:pt x="0" y="467921"/>
                  </a:cubicBezTo>
                  <a:lnTo>
                    <a:pt x="0" y="48785"/>
                  </a:lnTo>
                  <a:cubicBezTo>
                    <a:pt x="0" y="21842"/>
                    <a:pt x="21842" y="0"/>
                    <a:pt x="4878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28575"/>
              <a:ext cx="1889043" cy="54528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2233770" y="7156979"/>
            <a:ext cx="5928783" cy="1430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796"/>
              </a:lnSpc>
            </a:pPr>
            <a:r>
              <a:rPr lang="en-US" sz="2591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Ageing: </a:t>
            </a:r>
          </a:p>
          <a:p>
            <a:pPr algn="ctr">
              <a:lnSpc>
                <a:spcPts val="2796"/>
              </a:lnSpc>
            </a:pPr>
            <a:r>
              <a:rPr lang="en-US" sz="2591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world population over 60 to nearly double by 2050 (12% → 22%)</a:t>
            </a:r>
          </a:p>
          <a:p>
            <a:pPr algn="ctr">
              <a:lnSpc>
                <a:spcPts val="2798"/>
              </a:lnSpc>
            </a:pPr>
            <a:endParaRPr lang="en-US" sz="2591">
              <a:solidFill>
                <a:srgbClr val="02216E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018335" y="7324361"/>
            <a:ext cx="6299656" cy="11961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9"/>
              </a:lnSpc>
            </a:pPr>
            <a:r>
              <a:rPr lang="en-US" sz="286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Rising </a:t>
            </a:r>
            <a:r>
              <a:rPr lang="en-US" sz="286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humanitarian aid needs</a:t>
            </a:r>
            <a:r>
              <a:rPr lang="en-US" sz="286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d (est. 300 million people in 2024) due to conflicts, climate crises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1085398" y="3359949"/>
            <a:ext cx="5800013" cy="1156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9"/>
              </a:lnSpc>
            </a:pP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Growing 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mental health needs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: Over 10% of world’s population (970m) live with mental illness 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11184789" y="5162068"/>
            <a:ext cx="5617561" cy="15276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59"/>
              </a:lnSpc>
            </a:pP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Ensuring </a:t>
            </a:r>
            <a:r>
              <a:rPr lang="en-US" sz="274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immunization &amp; public health</a:t>
            </a:r>
            <a:r>
              <a:rPr lang="en-US" sz="274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: 81% of children vaccinated in 2021 — reduction of 5 % points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4" name="Freeform 4"/>
          <p:cNvSpPr/>
          <p:nvPr/>
        </p:nvSpPr>
        <p:spPr>
          <a:xfrm>
            <a:off x="10121680" y="1512946"/>
            <a:ext cx="7720743" cy="1398836"/>
          </a:xfrm>
          <a:custGeom>
            <a:avLst/>
            <a:gdLst/>
            <a:ahLst/>
            <a:cxnLst/>
            <a:rect l="l" t="t" r="r" b="b"/>
            <a:pathLst>
              <a:path w="7720743" h="1398836">
                <a:moveTo>
                  <a:pt x="0" y="0"/>
                </a:moveTo>
                <a:lnTo>
                  <a:pt x="7720743" y="0"/>
                </a:lnTo>
                <a:lnTo>
                  <a:pt x="7720743" y="1398836"/>
                </a:lnTo>
                <a:lnTo>
                  <a:pt x="0" y="139883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5" name="Freeform 5"/>
          <p:cNvSpPr/>
          <p:nvPr/>
        </p:nvSpPr>
        <p:spPr>
          <a:xfrm>
            <a:off x="10121680" y="4705960"/>
            <a:ext cx="7720743" cy="1478023"/>
          </a:xfrm>
          <a:custGeom>
            <a:avLst/>
            <a:gdLst/>
            <a:ahLst/>
            <a:cxnLst/>
            <a:rect l="l" t="t" r="r" b="b"/>
            <a:pathLst>
              <a:path w="7720743" h="1478023">
                <a:moveTo>
                  <a:pt x="0" y="0"/>
                </a:moveTo>
                <a:lnTo>
                  <a:pt x="7720743" y="0"/>
                </a:lnTo>
                <a:lnTo>
                  <a:pt x="7720743" y="1478023"/>
                </a:lnTo>
                <a:lnTo>
                  <a:pt x="0" y="147802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6" name="Freeform 6"/>
          <p:cNvSpPr/>
          <p:nvPr/>
        </p:nvSpPr>
        <p:spPr>
          <a:xfrm>
            <a:off x="10121680" y="3076626"/>
            <a:ext cx="7720743" cy="1398836"/>
          </a:xfrm>
          <a:custGeom>
            <a:avLst/>
            <a:gdLst/>
            <a:ahLst/>
            <a:cxnLst/>
            <a:rect l="l" t="t" r="r" b="b"/>
            <a:pathLst>
              <a:path w="7720743" h="1398836">
                <a:moveTo>
                  <a:pt x="0" y="0"/>
                </a:moveTo>
                <a:lnTo>
                  <a:pt x="7720743" y="0"/>
                </a:lnTo>
                <a:lnTo>
                  <a:pt x="7720743" y="1398837"/>
                </a:lnTo>
                <a:lnTo>
                  <a:pt x="0" y="13988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" name="Freeform 7"/>
          <p:cNvSpPr/>
          <p:nvPr/>
        </p:nvSpPr>
        <p:spPr>
          <a:xfrm>
            <a:off x="8373154" y="1500197"/>
            <a:ext cx="1291326" cy="1291326"/>
          </a:xfrm>
          <a:custGeom>
            <a:avLst/>
            <a:gdLst/>
            <a:ahLst/>
            <a:cxnLst/>
            <a:rect l="l" t="t" r="r" b="b"/>
            <a:pathLst>
              <a:path w="1291326" h="1291326">
                <a:moveTo>
                  <a:pt x="0" y="0"/>
                </a:moveTo>
                <a:lnTo>
                  <a:pt x="1291326" y="0"/>
                </a:lnTo>
                <a:lnTo>
                  <a:pt x="1291326" y="1291326"/>
                </a:lnTo>
                <a:lnTo>
                  <a:pt x="0" y="129132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8" name="Freeform 8"/>
          <p:cNvSpPr/>
          <p:nvPr/>
        </p:nvSpPr>
        <p:spPr>
          <a:xfrm>
            <a:off x="8353054" y="3184137"/>
            <a:ext cx="1291326" cy="1291326"/>
          </a:xfrm>
          <a:custGeom>
            <a:avLst/>
            <a:gdLst/>
            <a:ahLst/>
            <a:cxnLst/>
            <a:rect l="l" t="t" r="r" b="b"/>
            <a:pathLst>
              <a:path w="1291326" h="1291326">
                <a:moveTo>
                  <a:pt x="0" y="0"/>
                </a:moveTo>
                <a:lnTo>
                  <a:pt x="1291326" y="0"/>
                </a:lnTo>
                <a:lnTo>
                  <a:pt x="1291326" y="1291326"/>
                </a:lnTo>
                <a:lnTo>
                  <a:pt x="0" y="129132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9" name="Freeform 9"/>
          <p:cNvSpPr/>
          <p:nvPr/>
        </p:nvSpPr>
        <p:spPr>
          <a:xfrm>
            <a:off x="8313062" y="4813471"/>
            <a:ext cx="1370512" cy="1370512"/>
          </a:xfrm>
          <a:custGeom>
            <a:avLst/>
            <a:gdLst/>
            <a:ahLst/>
            <a:cxnLst/>
            <a:rect l="l" t="t" r="r" b="b"/>
            <a:pathLst>
              <a:path w="1370512" h="1370512">
                <a:moveTo>
                  <a:pt x="0" y="0"/>
                </a:moveTo>
                <a:lnTo>
                  <a:pt x="1370512" y="0"/>
                </a:lnTo>
                <a:lnTo>
                  <a:pt x="1370512" y="1370512"/>
                </a:lnTo>
                <a:lnTo>
                  <a:pt x="0" y="13705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0" name="Freeform 10"/>
          <p:cNvSpPr/>
          <p:nvPr/>
        </p:nvSpPr>
        <p:spPr>
          <a:xfrm>
            <a:off x="8587271" y="1742364"/>
            <a:ext cx="863093" cy="806992"/>
          </a:xfrm>
          <a:custGeom>
            <a:avLst/>
            <a:gdLst/>
            <a:ahLst/>
            <a:cxnLst/>
            <a:rect l="l" t="t" r="r" b="b"/>
            <a:pathLst>
              <a:path w="863093" h="806992">
                <a:moveTo>
                  <a:pt x="0" y="0"/>
                </a:moveTo>
                <a:lnTo>
                  <a:pt x="863093" y="0"/>
                </a:lnTo>
                <a:lnTo>
                  <a:pt x="863093" y="806992"/>
                </a:lnTo>
                <a:lnTo>
                  <a:pt x="0" y="8069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50" r="-50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1" name="Freeform 11"/>
          <p:cNvSpPr/>
          <p:nvPr/>
        </p:nvSpPr>
        <p:spPr>
          <a:xfrm>
            <a:off x="8566373" y="3381538"/>
            <a:ext cx="863891" cy="783981"/>
          </a:xfrm>
          <a:custGeom>
            <a:avLst/>
            <a:gdLst/>
            <a:ahLst/>
            <a:cxnLst/>
            <a:rect l="l" t="t" r="r" b="b"/>
            <a:pathLst>
              <a:path w="863891" h="783981">
                <a:moveTo>
                  <a:pt x="0" y="0"/>
                </a:moveTo>
                <a:lnTo>
                  <a:pt x="863891" y="0"/>
                </a:lnTo>
                <a:lnTo>
                  <a:pt x="863891" y="783981"/>
                </a:lnTo>
                <a:lnTo>
                  <a:pt x="0" y="78398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252" b="-252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2" name="Freeform 12"/>
          <p:cNvSpPr/>
          <p:nvPr/>
        </p:nvSpPr>
        <p:spPr>
          <a:xfrm>
            <a:off x="8557303" y="5008710"/>
            <a:ext cx="882031" cy="980035"/>
          </a:xfrm>
          <a:custGeom>
            <a:avLst/>
            <a:gdLst/>
            <a:ahLst/>
            <a:cxnLst/>
            <a:rect l="l" t="t" r="r" b="b"/>
            <a:pathLst>
              <a:path w="882031" h="980035">
                <a:moveTo>
                  <a:pt x="0" y="0"/>
                </a:moveTo>
                <a:lnTo>
                  <a:pt x="882031" y="0"/>
                </a:lnTo>
                <a:lnTo>
                  <a:pt x="882031" y="980035"/>
                </a:lnTo>
                <a:lnTo>
                  <a:pt x="0" y="98003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-161" r="-161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13" name="Group 13"/>
          <p:cNvGrpSpPr/>
          <p:nvPr/>
        </p:nvGrpSpPr>
        <p:grpSpPr>
          <a:xfrm rot="-596331">
            <a:off x="3692124" y="1942607"/>
            <a:ext cx="3856372" cy="5702373"/>
            <a:chOff x="0" y="0"/>
            <a:chExt cx="4403874" cy="6511958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4403823" cy="6511968"/>
            </a:xfrm>
            <a:custGeom>
              <a:avLst/>
              <a:gdLst/>
              <a:ahLst/>
              <a:cxnLst/>
              <a:rect l="l" t="t" r="r" b="b"/>
              <a:pathLst>
                <a:path w="4403823" h="6511968">
                  <a:moveTo>
                    <a:pt x="0" y="0"/>
                  </a:moveTo>
                  <a:lnTo>
                    <a:pt x="4403823" y="0"/>
                  </a:lnTo>
                  <a:lnTo>
                    <a:pt x="4403823" y="6511968"/>
                  </a:lnTo>
                  <a:lnTo>
                    <a:pt x="0" y="651196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/>
              <a:stretch>
                <a:fillRect l="-2150" r="-215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30500" y="4215839"/>
            <a:ext cx="2305553" cy="2305553"/>
          </a:xfrm>
          <a:prstGeom prst="rect">
            <a:avLst/>
          </a:prstGeom>
        </p:spPr>
      </p:pic>
      <p:grpSp>
        <p:nvGrpSpPr>
          <p:cNvPr id="16" name="Group 16"/>
          <p:cNvGrpSpPr/>
          <p:nvPr/>
        </p:nvGrpSpPr>
        <p:grpSpPr>
          <a:xfrm>
            <a:off x="1531776" y="8582690"/>
            <a:ext cx="16225209" cy="1514199"/>
            <a:chOff x="0" y="0"/>
            <a:chExt cx="4598548" cy="42915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4598548" cy="429154"/>
            </a:xfrm>
            <a:custGeom>
              <a:avLst/>
              <a:gdLst/>
              <a:ahLst/>
              <a:cxnLst/>
              <a:rect l="l" t="t" r="r" b="b"/>
              <a:pathLst>
                <a:path w="4598548" h="429154">
                  <a:moveTo>
                    <a:pt x="20040" y="0"/>
                  </a:moveTo>
                  <a:lnTo>
                    <a:pt x="4578508" y="0"/>
                  </a:lnTo>
                  <a:cubicBezTo>
                    <a:pt x="4589576" y="0"/>
                    <a:pt x="4598548" y="8972"/>
                    <a:pt x="4598548" y="20040"/>
                  </a:cubicBezTo>
                  <a:lnTo>
                    <a:pt x="4598548" y="409114"/>
                  </a:lnTo>
                  <a:cubicBezTo>
                    <a:pt x="4598548" y="420182"/>
                    <a:pt x="4589576" y="429154"/>
                    <a:pt x="4578508" y="429154"/>
                  </a:cubicBezTo>
                  <a:lnTo>
                    <a:pt x="20040" y="429154"/>
                  </a:lnTo>
                  <a:cubicBezTo>
                    <a:pt x="8972" y="429154"/>
                    <a:pt x="0" y="420182"/>
                    <a:pt x="0" y="409114"/>
                  </a:cubicBezTo>
                  <a:lnTo>
                    <a:pt x="0" y="20040"/>
                  </a:lnTo>
                  <a:cubicBezTo>
                    <a:pt x="0" y="8972"/>
                    <a:pt x="8972" y="0"/>
                    <a:pt x="20040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28575"/>
              <a:ext cx="4598548" cy="4577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19" name="Freeform 19"/>
          <p:cNvSpPr/>
          <p:nvPr/>
        </p:nvSpPr>
        <p:spPr>
          <a:xfrm>
            <a:off x="8333561" y="6564478"/>
            <a:ext cx="1370512" cy="1370512"/>
          </a:xfrm>
          <a:custGeom>
            <a:avLst/>
            <a:gdLst/>
            <a:ahLst/>
            <a:cxnLst/>
            <a:rect l="l" t="t" r="r" b="b"/>
            <a:pathLst>
              <a:path w="1370512" h="1370512">
                <a:moveTo>
                  <a:pt x="0" y="0"/>
                </a:moveTo>
                <a:lnTo>
                  <a:pt x="1370512" y="0"/>
                </a:lnTo>
                <a:lnTo>
                  <a:pt x="1370512" y="1370512"/>
                </a:lnTo>
                <a:lnTo>
                  <a:pt x="0" y="137051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20" name="Group 20"/>
          <p:cNvGrpSpPr/>
          <p:nvPr/>
        </p:nvGrpSpPr>
        <p:grpSpPr>
          <a:xfrm>
            <a:off x="10266048" y="6412583"/>
            <a:ext cx="7414438" cy="1855783"/>
            <a:chOff x="0" y="0"/>
            <a:chExt cx="2101400" cy="525966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2101400" cy="525966"/>
            </a:xfrm>
            <a:custGeom>
              <a:avLst/>
              <a:gdLst/>
              <a:ahLst/>
              <a:cxnLst/>
              <a:rect l="l" t="t" r="r" b="b"/>
              <a:pathLst>
                <a:path w="2101400" h="525966">
                  <a:moveTo>
                    <a:pt x="43855" y="0"/>
                  </a:moveTo>
                  <a:lnTo>
                    <a:pt x="2057545" y="0"/>
                  </a:lnTo>
                  <a:cubicBezTo>
                    <a:pt x="2081765" y="0"/>
                    <a:pt x="2101400" y="19635"/>
                    <a:pt x="2101400" y="43855"/>
                  </a:cubicBezTo>
                  <a:lnTo>
                    <a:pt x="2101400" y="482111"/>
                  </a:lnTo>
                  <a:cubicBezTo>
                    <a:pt x="2101400" y="506331"/>
                    <a:pt x="2081765" y="525966"/>
                    <a:pt x="2057545" y="525966"/>
                  </a:cubicBezTo>
                  <a:lnTo>
                    <a:pt x="43855" y="525966"/>
                  </a:lnTo>
                  <a:cubicBezTo>
                    <a:pt x="19635" y="525966"/>
                    <a:pt x="0" y="506331"/>
                    <a:pt x="0" y="482111"/>
                  </a:cubicBezTo>
                  <a:lnTo>
                    <a:pt x="0" y="43855"/>
                  </a:lnTo>
                  <a:cubicBezTo>
                    <a:pt x="0" y="19635"/>
                    <a:pt x="19635" y="0"/>
                    <a:pt x="43855" y="0"/>
                  </a:cubicBezTo>
                  <a:close/>
                </a:path>
              </a:pathLst>
            </a:custGeom>
            <a:solidFill>
              <a:srgbClr val="BDB8E1"/>
            </a:solidFill>
          </p:spPr>
          <p:txBody>
            <a:bodyPr/>
            <a:lstStyle/>
            <a:p>
              <a:endParaRPr lang="en-CH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28575"/>
              <a:ext cx="2101400" cy="55454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017"/>
                </a:lnSpc>
              </a:pPr>
              <a:endParaRPr/>
            </a:p>
          </p:txBody>
        </p:sp>
      </p:grpSp>
      <p:sp>
        <p:nvSpPr>
          <p:cNvPr id="23" name="Freeform 23"/>
          <p:cNvSpPr/>
          <p:nvPr/>
        </p:nvSpPr>
        <p:spPr>
          <a:xfrm>
            <a:off x="8388443" y="6603083"/>
            <a:ext cx="1220548" cy="1205014"/>
          </a:xfrm>
          <a:custGeom>
            <a:avLst/>
            <a:gdLst/>
            <a:ahLst/>
            <a:cxnLst/>
            <a:rect l="l" t="t" r="r" b="b"/>
            <a:pathLst>
              <a:path w="1220548" h="1205014">
                <a:moveTo>
                  <a:pt x="0" y="0"/>
                </a:moveTo>
                <a:lnTo>
                  <a:pt x="1220548" y="0"/>
                </a:lnTo>
                <a:lnTo>
                  <a:pt x="1220548" y="1205013"/>
                </a:lnTo>
                <a:lnTo>
                  <a:pt x="0" y="120501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4" name="TextBox 24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25" name="TextBox 25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0350898" y="1751889"/>
            <a:ext cx="7262306" cy="17533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28"/>
              </a:lnSpc>
            </a:pP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29.8 million</a:t>
            </a:r>
            <a:r>
              <a:rPr lang="en-US" sz="3174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nurses worldwide </a:t>
            </a:r>
          </a:p>
          <a:p>
            <a:pPr algn="ctr">
              <a:lnSpc>
                <a:spcPts val="3428"/>
              </a:lnSpc>
            </a:pP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5.8 million shortage</a:t>
            </a:r>
          </a:p>
          <a:p>
            <a:pPr algn="ctr">
              <a:lnSpc>
                <a:spcPts val="3428"/>
              </a:lnSpc>
            </a:pPr>
            <a:endParaRPr lang="en-US" sz="3174" b="1">
              <a:solidFill>
                <a:srgbClr val="02216E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3429"/>
              </a:lnSpc>
            </a:pPr>
            <a:endParaRPr lang="en-US" sz="3174" b="1">
              <a:solidFill>
                <a:srgbClr val="02216E"/>
              </a:solidFill>
              <a:latin typeface="Poppins Bold"/>
              <a:ea typeface="Poppins Bold"/>
              <a:cs typeface="Poppins Bold"/>
              <a:sym typeface="Poppins Bold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0350898" y="3397699"/>
            <a:ext cx="7262306" cy="896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29"/>
              </a:lnSpc>
            </a:pPr>
            <a:r>
              <a:rPr lang="en-US" sz="3174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Nurses continue to be </a:t>
            </a: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undervalued &amp; underprotected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0418180" y="5066626"/>
            <a:ext cx="7262306" cy="8961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29"/>
              </a:lnSpc>
            </a:pP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 Unequal distribution</a:t>
            </a:r>
            <a:r>
              <a:rPr lang="en-US" sz="3174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of nurses &amp; migration trends 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822629" y="152011"/>
            <a:ext cx="16019794" cy="1043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7"/>
              </a:lnSpc>
              <a:spcBef>
                <a:spcPct val="0"/>
              </a:spcBef>
            </a:pPr>
            <a:r>
              <a:rPr lang="en-US" sz="6606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Urgent need for empowered nursing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990048" y="8773190"/>
            <a:ext cx="15087124" cy="12031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56"/>
              </a:lnSpc>
            </a:pPr>
            <a:r>
              <a:rPr lang="en-US" sz="32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46–63% of NNAs reported an </a:t>
            </a:r>
            <a:r>
              <a:rPr lang="en-US" sz="320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increased gap between workforce demands and supply</a:t>
            </a:r>
            <a:r>
              <a:rPr lang="en-US" sz="320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 since 2021</a:t>
            </a:r>
          </a:p>
          <a:p>
            <a:pPr algn="ctr">
              <a:lnSpc>
                <a:spcPts val="2375"/>
              </a:lnSpc>
              <a:spcBef>
                <a:spcPct val="0"/>
              </a:spcBef>
            </a:pPr>
            <a:r>
              <a:rPr lang="en-US" sz="2199" i="1">
                <a:solidFill>
                  <a:srgbClr val="02216E"/>
                </a:solidFill>
                <a:latin typeface="Poppins Italics"/>
                <a:ea typeface="Poppins Italics"/>
                <a:cs typeface="Poppins Italics"/>
                <a:sym typeface="Poppins Italics"/>
              </a:rPr>
              <a:t>(NNA Presidents Survey, 2025)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350898" y="6498308"/>
            <a:ext cx="7262306" cy="2181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28"/>
              </a:lnSpc>
            </a:pPr>
            <a:r>
              <a:rPr lang="en-US" sz="3174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Need to fully enable/resource nurse </a:t>
            </a: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leadership &amp; CNOs</a:t>
            </a:r>
          </a:p>
          <a:p>
            <a:pPr algn="ctr">
              <a:lnSpc>
                <a:spcPts val="3429"/>
              </a:lnSpc>
            </a:pPr>
            <a:r>
              <a:rPr lang="en-US" sz="3174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85% women profession</a:t>
            </a:r>
            <a:r>
              <a:rPr lang="en-US" sz="3174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: gender equity </a:t>
            </a:r>
          </a:p>
          <a:p>
            <a:pPr algn="ctr">
              <a:lnSpc>
                <a:spcPts val="3428"/>
              </a:lnSpc>
            </a:pPr>
            <a:endParaRPr lang="en-US" sz="3174">
              <a:solidFill>
                <a:srgbClr val="02216E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2365712" y="1929639"/>
            <a:ext cx="1436013" cy="848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85"/>
              </a:lnSpc>
            </a:pPr>
            <a:r>
              <a:rPr lang="en-US" sz="282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2021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07077" y="1929639"/>
            <a:ext cx="1568658" cy="788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85"/>
              </a:lnSpc>
            </a:pPr>
            <a:r>
              <a:rPr lang="en-US" sz="282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2022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7281873" y="3287855"/>
            <a:ext cx="352983" cy="352983"/>
            <a:chOff x="0" y="0"/>
            <a:chExt cx="450469" cy="45046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6868434" y="2873013"/>
            <a:ext cx="1168714" cy="1168714"/>
            <a:chOff x="0" y="0"/>
            <a:chExt cx="1491488" cy="1491488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2" name="Freeform 12"/>
          <p:cNvSpPr/>
          <p:nvPr/>
        </p:nvSpPr>
        <p:spPr>
          <a:xfrm>
            <a:off x="6707086" y="3427101"/>
            <a:ext cx="775925" cy="775925"/>
          </a:xfrm>
          <a:custGeom>
            <a:avLst/>
            <a:gdLst/>
            <a:ahLst/>
            <a:cxnLst/>
            <a:rect l="l" t="t" r="r" b="b"/>
            <a:pathLst>
              <a:path w="775925" h="775925">
                <a:moveTo>
                  <a:pt x="0" y="0"/>
                </a:moveTo>
                <a:lnTo>
                  <a:pt x="775924" y="0"/>
                </a:lnTo>
                <a:lnTo>
                  <a:pt x="775924" y="775924"/>
                </a:lnTo>
                <a:lnTo>
                  <a:pt x="0" y="7759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3" name="TextBox 13"/>
          <p:cNvSpPr txBox="1"/>
          <p:nvPr/>
        </p:nvSpPr>
        <p:spPr>
          <a:xfrm>
            <a:off x="6997208" y="1939173"/>
            <a:ext cx="1568658" cy="7884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85"/>
              </a:lnSpc>
            </a:pPr>
            <a:r>
              <a:rPr lang="en-US" sz="2820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2023</a:t>
            </a:r>
          </a:p>
        </p:txBody>
      </p:sp>
      <p:grpSp>
        <p:nvGrpSpPr>
          <p:cNvPr id="14" name="Group 14"/>
          <p:cNvGrpSpPr/>
          <p:nvPr/>
        </p:nvGrpSpPr>
        <p:grpSpPr>
          <a:xfrm>
            <a:off x="7320535" y="5435346"/>
            <a:ext cx="264513" cy="264513"/>
            <a:chOff x="0" y="0"/>
            <a:chExt cx="337566" cy="337566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5727177" y="3411473"/>
            <a:ext cx="1632189" cy="60167"/>
            <a:chOff x="0" y="0"/>
            <a:chExt cx="2082965" cy="76784"/>
          </a:xfrm>
        </p:grpSpPr>
        <p:sp>
          <p:nvSpPr>
            <p:cNvPr id="17" name="Freeform 17"/>
            <p:cNvSpPr/>
            <p:nvPr/>
          </p:nvSpPr>
          <p:spPr>
            <a:xfrm>
              <a:off x="-2" y="-2"/>
              <a:ext cx="2082937" cy="76718"/>
            </a:xfrm>
            <a:custGeom>
              <a:avLst/>
              <a:gdLst/>
              <a:ahLst/>
              <a:cxnLst/>
              <a:rect l="l" t="t" r="r" b="b"/>
              <a:pathLst>
                <a:path w="2082937" h="76718">
                  <a:moveTo>
                    <a:pt x="12956" y="2"/>
                  </a:moveTo>
                  <a:lnTo>
                    <a:pt x="2070610" y="51437"/>
                  </a:lnTo>
                  <a:cubicBezTo>
                    <a:pt x="2077595" y="51564"/>
                    <a:pt x="2083183" y="57406"/>
                    <a:pt x="2082929" y="64391"/>
                  </a:cubicBezTo>
                  <a:cubicBezTo>
                    <a:pt x="2082675" y="71376"/>
                    <a:pt x="2076960" y="76964"/>
                    <a:pt x="2069975" y="76710"/>
                  </a:cubicBezTo>
                  <a:lnTo>
                    <a:pt x="12448" y="25402"/>
                  </a:lnTo>
                  <a:cubicBezTo>
                    <a:pt x="5336" y="25275"/>
                    <a:pt x="-125" y="19433"/>
                    <a:pt x="2" y="12448"/>
                  </a:cubicBezTo>
                  <a:cubicBezTo>
                    <a:pt x="129" y="5463"/>
                    <a:pt x="5971" y="-125"/>
                    <a:pt x="12956" y="2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422688" y="4011603"/>
            <a:ext cx="60167" cy="1453787"/>
            <a:chOff x="0" y="0"/>
            <a:chExt cx="76784" cy="1855292"/>
          </a:xfrm>
        </p:grpSpPr>
        <p:sp>
          <p:nvSpPr>
            <p:cNvPr id="19" name="Freeform 19"/>
            <p:cNvSpPr/>
            <p:nvPr/>
          </p:nvSpPr>
          <p:spPr>
            <a:xfrm>
              <a:off x="-8" y="-8"/>
              <a:ext cx="76852" cy="1855360"/>
            </a:xfrm>
            <a:custGeom>
              <a:avLst/>
              <a:gdLst/>
              <a:ahLst/>
              <a:cxnLst/>
              <a:rect l="l" t="t" r="r" b="b"/>
              <a:pathLst>
                <a:path w="76852" h="1855360">
                  <a:moveTo>
                    <a:pt x="25408" y="12327"/>
                  </a:moveTo>
                  <a:lnTo>
                    <a:pt x="76843" y="1842270"/>
                  </a:lnTo>
                  <a:cubicBezTo>
                    <a:pt x="77097" y="1849255"/>
                    <a:pt x="71509" y="1855097"/>
                    <a:pt x="64524" y="1855351"/>
                  </a:cubicBezTo>
                  <a:cubicBezTo>
                    <a:pt x="57539" y="1855605"/>
                    <a:pt x="51697" y="1850017"/>
                    <a:pt x="51443" y="1843032"/>
                  </a:cubicBezTo>
                  <a:lnTo>
                    <a:pt x="8" y="13089"/>
                  </a:lnTo>
                  <a:cubicBezTo>
                    <a:pt x="-246" y="6104"/>
                    <a:pt x="5342" y="262"/>
                    <a:pt x="12327" y="8"/>
                  </a:cubicBezTo>
                  <a:cubicBezTo>
                    <a:pt x="19312" y="-246"/>
                    <a:pt x="25154" y="5342"/>
                    <a:pt x="25408" y="12327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20" name="Freeform 20"/>
          <p:cNvSpPr/>
          <p:nvPr/>
        </p:nvSpPr>
        <p:spPr>
          <a:xfrm>
            <a:off x="7044240" y="3043247"/>
            <a:ext cx="814238" cy="814338"/>
          </a:xfrm>
          <a:custGeom>
            <a:avLst/>
            <a:gdLst/>
            <a:ahLst/>
            <a:cxnLst/>
            <a:rect l="l" t="t" r="r" b="b"/>
            <a:pathLst>
              <a:path w="814238" h="814338">
                <a:moveTo>
                  <a:pt x="0" y="0"/>
                </a:moveTo>
                <a:lnTo>
                  <a:pt x="814239" y="0"/>
                </a:lnTo>
                <a:lnTo>
                  <a:pt x="814239" y="814337"/>
                </a:lnTo>
                <a:lnTo>
                  <a:pt x="0" y="814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1" name="TextBox 21"/>
          <p:cNvSpPr txBox="1"/>
          <p:nvPr/>
        </p:nvSpPr>
        <p:spPr>
          <a:xfrm>
            <a:off x="8833737" y="1947267"/>
            <a:ext cx="1666900" cy="848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5"/>
              </a:lnSpc>
            </a:pPr>
            <a:r>
              <a:rPr lang="en-US" sz="282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2024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9572339" y="3266966"/>
            <a:ext cx="352983" cy="352983"/>
            <a:chOff x="0" y="0"/>
            <a:chExt cx="450469" cy="450469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9158890" y="2852135"/>
            <a:ext cx="1168714" cy="1168714"/>
            <a:chOff x="0" y="0"/>
            <a:chExt cx="1491488" cy="1491488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26" name="Freeform 26"/>
          <p:cNvSpPr/>
          <p:nvPr/>
        </p:nvSpPr>
        <p:spPr>
          <a:xfrm>
            <a:off x="8989745" y="3414020"/>
            <a:ext cx="775925" cy="775925"/>
          </a:xfrm>
          <a:custGeom>
            <a:avLst/>
            <a:gdLst/>
            <a:ahLst/>
            <a:cxnLst/>
            <a:rect l="l" t="t" r="r" b="b"/>
            <a:pathLst>
              <a:path w="775925" h="775925">
                <a:moveTo>
                  <a:pt x="0" y="0"/>
                </a:moveTo>
                <a:lnTo>
                  <a:pt x="775925" y="0"/>
                </a:lnTo>
                <a:lnTo>
                  <a:pt x="775925" y="775925"/>
                </a:lnTo>
                <a:lnTo>
                  <a:pt x="0" y="7759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27" name="Group 27"/>
          <p:cNvGrpSpPr/>
          <p:nvPr/>
        </p:nvGrpSpPr>
        <p:grpSpPr>
          <a:xfrm>
            <a:off x="9610991" y="5414458"/>
            <a:ext cx="264513" cy="264513"/>
            <a:chOff x="0" y="0"/>
            <a:chExt cx="337566" cy="337566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8022848" y="3395790"/>
            <a:ext cx="1621779" cy="49758"/>
            <a:chOff x="0" y="0"/>
            <a:chExt cx="2069681" cy="63500"/>
          </a:xfrm>
        </p:grpSpPr>
        <p:sp>
          <p:nvSpPr>
            <p:cNvPr id="30" name="Freeform 30"/>
            <p:cNvSpPr/>
            <p:nvPr/>
          </p:nvSpPr>
          <p:spPr>
            <a:xfrm>
              <a:off x="-2" y="-2"/>
              <a:ext cx="2069723" cy="63504"/>
            </a:xfrm>
            <a:custGeom>
              <a:avLst/>
              <a:gdLst/>
              <a:ahLst/>
              <a:cxnLst/>
              <a:rect l="l" t="t" r="r" b="b"/>
              <a:pathLst>
                <a:path w="2069723" h="63504">
                  <a:moveTo>
                    <a:pt x="12956" y="2"/>
                  </a:moveTo>
                  <a:lnTo>
                    <a:pt x="2057275" y="38102"/>
                  </a:lnTo>
                  <a:cubicBezTo>
                    <a:pt x="2064260" y="38229"/>
                    <a:pt x="2069848" y="44071"/>
                    <a:pt x="2069721" y="51056"/>
                  </a:cubicBezTo>
                  <a:cubicBezTo>
                    <a:pt x="2069594" y="58041"/>
                    <a:pt x="2063752" y="63629"/>
                    <a:pt x="2056767" y="63502"/>
                  </a:cubicBezTo>
                  <a:lnTo>
                    <a:pt x="12448" y="25402"/>
                  </a:lnTo>
                  <a:cubicBezTo>
                    <a:pt x="5463" y="25275"/>
                    <a:pt x="-125" y="19433"/>
                    <a:pt x="2" y="12448"/>
                  </a:cubicBezTo>
                  <a:cubicBezTo>
                    <a:pt x="129" y="5463"/>
                    <a:pt x="5971" y="-125"/>
                    <a:pt x="12956" y="2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9733276" y="3951585"/>
            <a:ext cx="34831" cy="1487712"/>
            <a:chOff x="0" y="0"/>
            <a:chExt cx="44450" cy="1898586"/>
          </a:xfrm>
        </p:grpSpPr>
        <p:sp>
          <p:nvSpPr>
            <p:cNvPr id="32" name="Freeform 32"/>
            <p:cNvSpPr/>
            <p:nvPr/>
          </p:nvSpPr>
          <p:spPr>
            <a:xfrm>
              <a:off x="-2" y="-2"/>
              <a:ext cx="44454" cy="1898654"/>
            </a:xfrm>
            <a:custGeom>
              <a:avLst/>
              <a:gdLst/>
              <a:ahLst/>
              <a:cxnLst/>
              <a:rect l="l" t="t" r="r" b="b"/>
              <a:pathLst>
                <a:path w="44454" h="1898654">
                  <a:moveTo>
                    <a:pt x="25402" y="12575"/>
                  </a:moveTo>
                  <a:lnTo>
                    <a:pt x="44452" y="1885825"/>
                  </a:lnTo>
                  <a:cubicBezTo>
                    <a:pt x="44579" y="1892810"/>
                    <a:pt x="38864" y="1898525"/>
                    <a:pt x="31879" y="1898652"/>
                  </a:cubicBezTo>
                  <a:cubicBezTo>
                    <a:pt x="24894" y="1898779"/>
                    <a:pt x="19179" y="1893064"/>
                    <a:pt x="19052" y="1886079"/>
                  </a:cubicBezTo>
                  <a:lnTo>
                    <a:pt x="2" y="12829"/>
                  </a:lnTo>
                  <a:cubicBezTo>
                    <a:pt x="-125" y="5844"/>
                    <a:pt x="5590" y="129"/>
                    <a:pt x="12575" y="2"/>
                  </a:cubicBezTo>
                  <a:cubicBezTo>
                    <a:pt x="19560" y="-125"/>
                    <a:pt x="25275" y="5590"/>
                    <a:pt x="25402" y="12575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33" name="Freeform 33"/>
          <p:cNvSpPr/>
          <p:nvPr/>
        </p:nvSpPr>
        <p:spPr>
          <a:xfrm>
            <a:off x="9341642" y="3029298"/>
            <a:ext cx="814238" cy="814338"/>
          </a:xfrm>
          <a:custGeom>
            <a:avLst/>
            <a:gdLst/>
            <a:ahLst/>
            <a:cxnLst/>
            <a:rect l="l" t="t" r="r" b="b"/>
            <a:pathLst>
              <a:path w="814238" h="814338">
                <a:moveTo>
                  <a:pt x="0" y="0"/>
                </a:moveTo>
                <a:lnTo>
                  <a:pt x="814238" y="0"/>
                </a:lnTo>
                <a:lnTo>
                  <a:pt x="814238" y="814337"/>
                </a:lnTo>
                <a:lnTo>
                  <a:pt x="0" y="814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34" name="TextBox 34"/>
          <p:cNvSpPr txBox="1"/>
          <p:nvPr/>
        </p:nvSpPr>
        <p:spPr>
          <a:xfrm>
            <a:off x="11281707" y="1947267"/>
            <a:ext cx="1666900" cy="848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85"/>
              </a:lnSpc>
            </a:pPr>
            <a:r>
              <a:rPr lang="en-US" sz="2820" b="1">
                <a:solidFill>
                  <a:srgbClr val="02216E"/>
                </a:solidFill>
                <a:latin typeface="Poppins Bold"/>
                <a:ea typeface="Poppins Bold"/>
                <a:cs typeface="Poppins Bold"/>
                <a:sym typeface="Poppins Bold"/>
              </a:rPr>
              <a:t>2025</a:t>
            </a:r>
          </a:p>
        </p:txBody>
      </p:sp>
      <p:sp>
        <p:nvSpPr>
          <p:cNvPr id="35" name="Freeform 35"/>
          <p:cNvSpPr/>
          <p:nvPr/>
        </p:nvSpPr>
        <p:spPr>
          <a:xfrm>
            <a:off x="3432631" y="1967399"/>
            <a:ext cx="894558" cy="318570"/>
          </a:xfrm>
          <a:custGeom>
            <a:avLst/>
            <a:gdLst/>
            <a:ahLst/>
            <a:cxnLst/>
            <a:rect l="l" t="t" r="r" b="b"/>
            <a:pathLst>
              <a:path w="894558" h="318570">
                <a:moveTo>
                  <a:pt x="0" y="0"/>
                </a:moveTo>
                <a:lnTo>
                  <a:pt x="894558" y="0"/>
                </a:lnTo>
                <a:lnTo>
                  <a:pt x="894558" y="318570"/>
                </a:lnTo>
                <a:lnTo>
                  <a:pt x="0" y="31857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3418" r="-3418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36" name="Freeform 36"/>
          <p:cNvSpPr/>
          <p:nvPr/>
        </p:nvSpPr>
        <p:spPr>
          <a:xfrm>
            <a:off x="5823996" y="1967519"/>
            <a:ext cx="894558" cy="289611"/>
          </a:xfrm>
          <a:custGeom>
            <a:avLst/>
            <a:gdLst/>
            <a:ahLst/>
            <a:cxnLst/>
            <a:rect l="l" t="t" r="r" b="b"/>
            <a:pathLst>
              <a:path w="894558" h="289611">
                <a:moveTo>
                  <a:pt x="0" y="0"/>
                </a:moveTo>
                <a:lnTo>
                  <a:pt x="894558" y="0"/>
                </a:lnTo>
                <a:lnTo>
                  <a:pt x="894558" y="289611"/>
                </a:lnTo>
                <a:lnTo>
                  <a:pt x="0" y="2896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480" b="-1480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37" name="Freeform 37"/>
          <p:cNvSpPr/>
          <p:nvPr/>
        </p:nvSpPr>
        <p:spPr>
          <a:xfrm>
            <a:off x="7998917" y="1967519"/>
            <a:ext cx="894558" cy="289611"/>
          </a:xfrm>
          <a:custGeom>
            <a:avLst/>
            <a:gdLst/>
            <a:ahLst/>
            <a:cxnLst/>
            <a:rect l="l" t="t" r="r" b="b"/>
            <a:pathLst>
              <a:path w="894558" h="289611">
                <a:moveTo>
                  <a:pt x="0" y="0"/>
                </a:moveTo>
                <a:lnTo>
                  <a:pt x="894557" y="0"/>
                </a:lnTo>
                <a:lnTo>
                  <a:pt x="894557" y="289611"/>
                </a:lnTo>
                <a:lnTo>
                  <a:pt x="0" y="2896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480" b="-1480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38" name="Freeform 38"/>
          <p:cNvSpPr/>
          <p:nvPr/>
        </p:nvSpPr>
        <p:spPr>
          <a:xfrm>
            <a:off x="10500637" y="1996358"/>
            <a:ext cx="894558" cy="289611"/>
          </a:xfrm>
          <a:custGeom>
            <a:avLst/>
            <a:gdLst/>
            <a:ahLst/>
            <a:cxnLst/>
            <a:rect l="l" t="t" r="r" b="b"/>
            <a:pathLst>
              <a:path w="894558" h="289611">
                <a:moveTo>
                  <a:pt x="0" y="0"/>
                </a:moveTo>
                <a:lnTo>
                  <a:pt x="894558" y="0"/>
                </a:lnTo>
                <a:lnTo>
                  <a:pt x="894558" y="289611"/>
                </a:lnTo>
                <a:lnTo>
                  <a:pt x="0" y="28961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480" b="-1480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39" name="Group 39"/>
          <p:cNvGrpSpPr/>
          <p:nvPr/>
        </p:nvGrpSpPr>
        <p:grpSpPr>
          <a:xfrm>
            <a:off x="11936804" y="3266966"/>
            <a:ext cx="352983" cy="352983"/>
            <a:chOff x="0" y="0"/>
            <a:chExt cx="450469" cy="45046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1" name="Group 41"/>
          <p:cNvGrpSpPr/>
          <p:nvPr/>
        </p:nvGrpSpPr>
        <p:grpSpPr>
          <a:xfrm>
            <a:off x="11523356" y="2852135"/>
            <a:ext cx="1168714" cy="1168714"/>
            <a:chOff x="0" y="0"/>
            <a:chExt cx="1491488" cy="1491488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43" name="Freeform 43"/>
          <p:cNvSpPr/>
          <p:nvPr/>
        </p:nvSpPr>
        <p:spPr>
          <a:xfrm>
            <a:off x="11354211" y="3414020"/>
            <a:ext cx="775925" cy="775925"/>
          </a:xfrm>
          <a:custGeom>
            <a:avLst/>
            <a:gdLst/>
            <a:ahLst/>
            <a:cxnLst/>
            <a:rect l="l" t="t" r="r" b="b"/>
            <a:pathLst>
              <a:path w="775925" h="775925">
                <a:moveTo>
                  <a:pt x="0" y="0"/>
                </a:moveTo>
                <a:lnTo>
                  <a:pt x="775924" y="0"/>
                </a:lnTo>
                <a:lnTo>
                  <a:pt x="775924" y="775925"/>
                </a:lnTo>
                <a:lnTo>
                  <a:pt x="0" y="7759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44" name="Group 44"/>
          <p:cNvGrpSpPr/>
          <p:nvPr/>
        </p:nvGrpSpPr>
        <p:grpSpPr>
          <a:xfrm>
            <a:off x="11975456" y="5414458"/>
            <a:ext cx="264513" cy="264513"/>
            <a:chOff x="0" y="0"/>
            <a:chExt cx="337566" cy="337566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387313" y="3395790"/>
            <a:ext cx="1621779" cy="49758"/>
            <a:chOff x="0" y="0"/>
            <a:chExt cx="2069681" cy="63500"/>
          </a:xfrm>
        </p:grpSpPr>
        <p:sp>
          <p:nvSpPr>
            <p:cNvPr id="47" name="Freeform 47"/>
            <p:cNvSpPr/>
            <p:nvPr/>
          </p:nvSpPr>
          <p:spPr>
            <a:xfrm>
              <a:off x="-2" y="-2"/>
              <a:ext cx="2069723" cy="63504"/>
            </a:xfrm>
            <a:custGeom>
              <a:avLst/>
              <a:gdLst/>
              <a:ahLst/>
              <a:cxnLst/>
              <a:rect l="l" t="t" r="r" b="b"/>
              <a:pathLst>
                <a:path w="2069723" h="63504">
                  <a:moveTo>
                    <a:pt x="12956" y="2"/>
                  </a:moveTo>
                  <a:lnTo>
                    <a:pt x="2057275" y="38102"/>
                  </a:lnTo>
                  <a:cubicBezTo>
                    <a:pt x="2064260" y="38229"/>
                    <a:pt x="2069848" y="44071"/>
                    <a:pt x="2069721" y="51056"/>
                  </a:cubicBezTo>
                  <a:cubicBezTo>
                    <a:pt x="2069594" y="58041"/>
                    <a:pt x="2063752" y="63629"/>
                    <a:pt x="2056767" y="63502"/>
                  </a:cubicBezTo>
                  <a:lnTo>
                    <a:pt x="12448" y="25402"/>
                  </a:lnTo>
                  <a:cubicBezTo>
                    <a:pt x="5463" y="25275"/>
                    <a:pt x="-125" y="19433"/>
                    <a:pt x="2" y="12448"/>
                  </a:cubicBezTo>
                  <a:cubicBezTo>
                    <a:pt x="129" y="5463"/>
                    <a:pt x="5971" y="-125"/>
                    <a:pt x="12956" y="2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2097741" y="3951585"/>
            <a:ext cx="34831" cy="1487712"/>
            <a:chOff x="0" y="0"/>
            <a:chExt cx="44450" cy="1898586"/>
          </a:xfrm>
        </p:grpSpPr>
        <p:sp>
          <p:nvSpPr>
            <p:cNvPr id="49" name="Freeform 49"/>
            <p:cNvSpPr/>
            <p:nvPr/>
          </p:nvSpPr>
          <p:spPr>
            <a:xfrm>
              <a:off x="-2" y="-2"/>
              <a:ext cx="44454" cy="1898654"/>
            </a:xfrm>
            <a:custGeom>
              <a:avLst/>
              <a:gdLst/>
              <a:ahLst/>
              <a:cxnLst/>
              <a:rect l="l" t="t" r="r" b="b"/>
              <a:pathLst>
                <a:path w="44454" h="1898654">
                  <a:moveTo>
                    <a:pt x="25402" y="12575"/>
                  </a:moveTo>
                  <a:lnTo>
                    <a:pt x="44452" y="1885825"/>
                  </a:lnTo>
                  <a:cubicBezTo>
                    <a:pt x="44579" y="1892810"/>
                    <a:pt x="38864" y="1898525"/>
                    <a:pt x="31879" y="1898652"/>
                  </a:cubicBezTo>
                  <a:cubicBezTo>
                    <a:pt x="24894" y="1898779"/>
                    <a:pt x="19179" y="1893064"/>
                    <a:pt x="19052" y="1886079"/>
                  </a:cubicBezTo>
                  <a:lnTo>
                    <a:pt x="2" y="12829"/>
                  </a:lnTo>
                  <a:cubicBezTo>
                    <a:pt x="-125" y="5844"/>
                    <a:pt x="5590" y="129"/>
                    <a:pt x="12575" y="2"/>
                  </a:cubicBezTo>
                  <a:cubicBezTo>
                    <a:pt x="19560" y="-125"/>
                    <a:pt x="25275" y="5590"/>
                    <a:pt x="25402" y="12575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50" name="Freeform 50"/>
          <p:cNvSpPr/>
          <p:nvPr/>
        </p:nvSpPr>
        <p:spPr>
          <a:xfrm>
            <a:off x="11706108" y="3029298"/>
            <a:ext cx="814238" cy="814338"/>
          </a:xfrm>
          <a:custGeom>
            <a:avLst/>
            <a:gdLst/>
            <a:ahLst/>
            <a:cxnLst/>
            <a:rect l="l" t="t" r="r" b="b"/>
            <a:pathLst>
              <a:path w="814238" h="814338">
                <a:moveTo>
                  <a:pt x="0" y="0"/>
                </a:moveTo>
                <a:lnTo>
                  <a:pt x="814238" y="0"/>
                </a:lnTo>
                <a:lnTo>
                  <a:pt x="814238" y="814337"/>
                </a:lnTo>
                <a:lnTo>
                  <a:pt x="0" y="814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51" name="Freeform 51"/>
          <p:cNvSpPr/>
          <p:nvPr/>
        </p:nvSpPr>
        <p:spPr>
          <a:xfrm>
            <a:off x="13294247" y="4628642"/>
            <a:ext cx="2427246" cy="785815"/>
          </a:xfrm>
          <a:custGeom>
            <a:avLst/>
            <a:gdLst/>
            <a:ahLst/>
            <a:cxnLst/>
            <a:rect l="l" t="t" r="r" b="b"/>
            <a:pathLst>
              <a:path w="2427246" h="785815">
                <a:moveTo>
                  <a:pt x="0" y="0"/>
                </a:moveTo>
                <a:lnTo>
                  <a:pt x="2427247" y="0"/>
                </a:lnTo>
                <a:lnTo>
                  <a:pt x="2427247" y="785816"/>
                </a:lnTo>
                <a:lnTo>
                  <a:pt x="0" y="7858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t="-1480" b="-1480"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52" name="Group 52"/>
          <p:cNvGrpSpPr/>
          <p:nvPr/>
        </p:nvGrpSpPr>
        <p:grpSpPr>
          <a:xfrm>
            <a:off x="2681446" y="3287855"/>
            <a:ext cx="352983" cy="352983"/>
            <a:chOff x="0" y="0"/>
            <a:chExt cx="450469" cy="450469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2268008" y="2873013"/>
            <a:ext cx="1168714" cy="1168714"/>
            <a:chOff x="0" y="0"/>
            <a:chExt cx="1491488" cy="1491488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56" name="Freeform 56"/>
          <p:cNvSpPr/>
          <p:nvPr/>
        </p:nvSpPr>
        <p:spPr>
          <a:xfrm>
            <a:off x="2106659" y="3427101"/>
            <a:ext cx="775925" cy="775925"/>
          </a:xfrm>
          <a:custGeom>
            <a:avLst/>
            <a:gdLst/>
            <a:ahLst/>
            <a:cxnLst/>
            <a:rect l="l" t="t" r="r" b="b"/>
            <a:pathLst>
              <a:path w="775925" h="775925">
                <a:moveTo>
                  <a:pt x="0" y="0"/>
                </a:moveTo>
                <a:lnTo>
                  <a:pt x="775924" y="0"/>
                </a:lnTo>
                <a:lnTo>
                  <a:pt x="775924" y="775924"/>
                </a:lnTo>
                <a:lnTo>
                  <a:pt x="0" y="77592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57" name="Group 57"/>
          <p:cNvGrpSpPr/>
          <p:nvPr/>
        </p:nvGrpSpPr>
        <p:grpSpPr>
          <a:xfrm>
            <a:off x="2720108" y="5435346"/>
            <a:ext cx="264513" cy="264513"/>
            <a:chOff x="0" y="0"/>
            <a:chExt cx="337566" cy="337566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2822261" y="4011603"/>
            <a:ext cx="60167" cy="1453787"/>
            <a:chOff x="0" y="0"/>
            <a:chExt cx="76784" cy="1855292"/>
          </a:xfrm>
        </p:grpSpPr>
        <p:sp>
          <p:nvSpPr>
            <p:cNvPr id="60" name="Freeform 60"/>
            <p:cNvSpPr/>
            <p:nvPr/>
          </p:nvSpPr>
          <p:spPr>
            <a:xfrm>
              <a:off x="-8" y="-8"/>
              <a:ext cx="76852" cy="1855360"/>
            </a:xfrm>
            <a:custGeom>
              <a:avLst/>
              <a:gdLst/>
              <a:ahLst/>
              <a:cxnLst/>
              <a:rect l="l" t="t" r="r" b="b"/>
              <a:pathLst>
                <a:path w="76852" h="1855360">
                  <a:moveTo>
                    <a:pt x="25408" y="12327"/>
                  </a:moveTo>
                  <a:lnTo>
                    <a:pt x="76843" y="1842270"/>
                  </a:lnTo>
                  <a:cubicBezTo>
                    <a:pt x="77097" y="1849255"/>
                    <a:pt x="71509" y="1855097"/>
                    <a:pt x="64524" y="1855351"/>
                  </a:cubicBezTo>
                  <a:cubicBezTo>
                    <a:pt x="57539" y="1855605"/>
                    <a:pt x="51697" y="1850017"/>
                    <a:pt x="51443" y="1843032"/>
                  </a:cubicBezTo>
                  <a:lnTo>
                    <a:pt x="8" y="13089"/>
                  </a:lnTo>
                  <a:cubicBezTo>
                    <a:pt x="-246" y="6104"/>
                    <a:pt x="5342" y="262"/>
                    <a:pt x="12327" y="8"/>
                  </a:cubicBezTo>
                  <a:cubicBezTo>
                    <a:pt x="19312" y="-246"/>
                    <a:pt x="25154" y="5342"/>
                    <a:pt x="25408" y="12327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61" name="Freeform 61"/>
          <p:cNvSpPr/>
          <p:nvPr/>
        </p:nvSpPr>
        <p:spPr>
          <a:xfrm>
            <a:off x="2443813" y="3043247"/>
            <a:ext cx="814238" cy="814338"/>
          </a:xfrm>
          <a:custGeom>
            <a:avLst/>
            <a:gdLst/>
            <a:ahLst/>
            <a:cxnLst/>
            <a:rect l="l" t="t" r="r" b="b"/>
            <a:pathLst>
              <a:path w="814238" h="814338">
                <a:moveTo>
                  <a:pt x="0" y="0"/>
                </a:moveTo>
                <a:lnTo>
                  <a:pt x="814239" y="0"/>
                </a:lnTo>
                <a:lnTo>
                  <a:pt x="814239" y="814337"/>
                </a:lnTo>
                <a:lnTo>
                  <a:pt x="0" y="814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62" name="Group 62"/>
          <p:cNvGrpSpPr/>
          <p:nvPr/>
        </p:nvGrpSpPr>
        <p:grpSpPr>
          <a:xfrm>
            <a:off x="4971912" y="3266966"/>
            <a:ext cx="352983" cy="352983"/>
            <a:chOff x="0" y="0"/>
            <a:chExt cx="450469" cy="450469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4558463" y="2852135"/>
            <a:ext cx="1168714" cy="1168714"/>
            <a:chOff x="0" y="0"/>
            <a:chExt cx="1491488" cy="1491488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66" name="Freeform 66"/>
          <p:cNvSpPr/>
          <p:nvPr/>
        </p:nvSpPr>
        <p:spPr>
          <a:xfrm>
            <a:off x="4389318" y="3414020"/>
            <a:ext cx="775925" cy="775925"/>
          </a:xfrm>
          <a:custGeom>
            <a:avLst/>
            <a:gdLst/>
            <a:ahLst/>
            <a:cxnLst/>
            <a:rect l="l" t="t" r="r" b="b"/>
            <a:pathLst>
              <a:path w="775925" h="775925">
                <a:moveTo>
                  <a:pt x="0" y="0"/>
                </a:moveTo>
                <a:lnTo>
                  <a:pt x="775925" y="0"/>
                </a:lnTo>
                <a:lnTo>
                  <a:pt x="775925" y="775925"/>
                </a:lnTo>
                <a:lnTo>
                  <a:pt x="0" y="7759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67" name="Group 67"/>
          <p:cNvGrpSpPr/>
          <p:nvPr/>
        </p:nvGrpSpPr>
        <p:grpSpPr>
          <a:xfrm>
            <a:off x="5010564" y="5414458"/>
            <a:ext cx="264513" cy="264513"/>
            <a:chOff x="0" y="0"/>
            <a:chExt cx="337566" cy="337566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02216E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3422421" y="3395790"/>
            <a:ext cx="1621779" cy="49758"/>
            <a:chOff x="0" y="0"/>
            <a:chExt cx="2069681" cy="63500"/>
          </a:xfrm>
        </p:grpSpPr>
        <p:sp>
          <p:nvSpPr>
            <p:cNvPr id="70" name="Freeform 70"/>
            <p:cNvSpPr/>
            <p:nvPr/>
          </p:nvSpPr>
          <p:spPr>
            <a:xfrm>
              <a:off x="-2" y="-2"/>
              <a:ext cx="2069723" cy="63504"/>
            </a:xfrm>
            <a:custGeom>
              <a:avLst/>
              <a:gdLst/>
              <a:ahLst/>
              <a:cxnLst/>
              <a:rect l="l" t="t" r="r" b="b"/>
              <a:pathLst>
                <a:path w="2069723" h="63504">
                  <a:moveTo>
                    <a:pt x="12956" y="2"/>
                  </a:moveTo>
                  <a:lnTo>
                    <a:pt x="2057275" y="38102"/>
                  </a:lnTo>
                  <a:cubicBezTo>
                    <a:pt x="2064260" y="38229"/>
                    <a:pt x="2069848" y="44071"/>
                    <a:pt x="2069721" y="51056"/>
                  </a:cubicBezTo>
                  <a:cubicBezTo>
                    <a:pt x="2069594" y="58041"/>
                    <a:pt x="2063752" y="63629"/>
                    <a:pt x="2056767" y="63502"/>
                  </a:cubicBezTo>
                  <a:lnTo>
                    <a:pt x="12448" y="25402"/>
                  </a:lnTo>
                  <a:cubicBezTo>
                    <a:pt x="5463" y="25275"/>
                    <a:pt x="-125" y="19433"/>
                    <a:pt x="2" y="12448"/>
                  </a:cubicBezTo>
                  <a:cubicBezTo>
                    <a:pt x="129" y="5463"/>
                    <a:pt x="5971" y="-125"/>
                    <a:pt x="12956" y="2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5132849" y="3951585"/>
            <a:ext cx="34831" cy="1487712"/>
            <a:chOff x="0" y="0"/>
            <a:chExt cx="44450" cy="1898586"/>
          </a:xfrm>
        </p:grpSpPr>
        <p:sp>
          <p:nvSpPr>
            <p:cNvPr id="72" name="Freeform 72"/>
            <p:cNvSpPr/>
            <p:nvPr/>
          </p:nvSpPr>
          <p:spPr>
            <a:xfrm>
              <a:off x="-2" y="-2"/>
              <a:ext cx="44454" cy="1898654"/>
            </a:xfrm>
            <a:custGeom>
              <a:avLst/>
              <a:gdLst/>
              <a:ahLst/>
              <a:cxnLst/>
              <a:rect l="l" t="t" r="r" b="b"/>
              <a:pathLst>
                <a:path w="44454" h="1898654">
                  <a:moveTo>
                    <a:pt x="25402" y="12575"/>
                  </a:moveTo>
                  <a:lnTo>
                    <a:pt x="44452" y="1885825"/>
                  </a:lnTo>
                  <a:cubicBezTo>
                    <a:pt x="44579" y="1892810"/>
                    <a:pt x="38864" y="1898525"/>
                    <a:pt x="31879" y="1898652"/>
                  </a:cubicBezTo>
                  <a:cubicBezTo>
                    <a:pt x="24894" y="1898779"/>
                    <a:pt x="19179" y="1893064"/>
                    <a:pt x="19052" y="1886079"/>
                  </a:cubicBezTo>
                  <a:lnTo>
                    <a:pt x="2" y="12829"/>
                  </a:lnTo>
                  <a:cubicBezTo>
                    <a:pt x="-125" y="5844"/>
                    <a:pt x="5590" y="129"/>
                    <a:pt x="12575" y="2"/>
                  </a:cubicBezTo>
                  <a:cubicBezTo>
                    <a:pt x="19560" y="-125"/>
                    <a:pt x="25275" y="5590"/>
                    <a:pt x="25402" y="12575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73" name="Freeform 73"/>
          <p:cNvSpPr/>
          <p:nvPr/>
        </p:nvSpPr>
        <p:spPr>
          <a:xfrm>
            <a:off x="4741215" y="3029298"/>
            <a:ext cx="814238" cy="814338"/>
          </a:xfrm>
          <a:custGeom>
            <a:avLst/>
            <a:gdLst/>
            <a:ahLst/>
            <a:cxnLst/>
            <a:rect l="l" t="t" r="r" b="b"/>
            <a:pathLst>
              <a:path w="814238" h="814338">
                <a:moveTo>
                  <a:pt x="0" y="0"/>
                </a:moveTo>
                <a:lnTo>
                  <a:pt x="814238" y="0"/>
                </a:lnTo>
                <a:lnTo>
                  <a:pt x="814238" y="814337"/>
                </a:lnTo>
                <a:lnTo>
                  <a:pt x="0" y="814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74" name="Group 74"/>
          <p:cNvGrpSpPr/>
          <p:nvPr/>
        </p:nvGrpSpPr>
        <p:grpSpPr>
          <a:xfrm>
            <a:off x="11294534" y="7673775"/>
            <a:ext cx="1606415" cy="2110230"/>
            <a:chOff x="0" y="0"/>
            <a:chExt cx="5328361" cy="6999478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5328412" cy="6999478"/>
            </a:xfrm>
            <a:custGeom>
              <a:avLst/>
              <a:gdLst/>
              <a:ahLst/>
              <a:cxnLst/>
              <a:rect l="l" t="t" r="r" b="b"/>
              <a:pathLst>
                <a:path w="5328412" h="6999478">
                  <a:moveTo>
                    <a:pt x="0" y="888111"/>
                  </a:moveTo>
                  <a:cubicBezTo>
                    <a:pt x="0" y="397637"/>
                    <a:pt x="397637" y="0"/>
                    <a:pt x="888111" y="0"/>
                  </a:cubicBezTo>
                  <a:lnTo>
                    <a:pt x="4440301" y="0"/>
                  </a:lnTo>
                  <a:cubicBezTo>
                    <a:pt x="4930775" y="0"/>
                    <a:pt x="5328412" y="397637"/>
                    <a:pt x="5328412" y="888111"/>
                  </a:cubicBezTo>
                  <a:lnTo>
                    <a:pt x="5328412" y="6111367"/>
                  </a:lnTo>
                  <a:cubicBezTo>
                    <a:pt x="5328412" y="6601841"/>
                    <a:pt x="4930775" y="6999478"/>
                    <a:pt x="4440301" y="6999478"/>
                  </a:cubicBezTo>
                  <a:lnTo>
                    <a:pt x="888111" y="6999478"/>
                  </a:lnTo>
                  <a:cubicBezTo>
                    <a:pt x="397637" y="6999478"/>
                    <a:pt x="0" y="6601841"/>
                    <a:pt x="0" y="6111367"/>
                  </a:cubicBezTo>
                  <a:close/>
                </a:path>
              </a:pathLst>
            </a:custGeom>
            <a:blipFill>
              <a:blip r:embed="rId9"/>
              <a:stretch>
                <a:fillRect t="-15" b="-15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76" name="Freeform 76"/>
          <p:cNvSpPr/>
          <p:nvPr/>
        </p:nvSpPr>
        <p:spPr>
          <a:xfrm>
            <a:off x="8949375" y="7604114"/>
            <a:ext cx="1587743" cy="2201377"/>
          </a:xfrm>
          <a:custGeom>
            <a:avLst/>
            <a:gdLst/>
            <a:ahLst/>
            <a:cxnLst/>
            <a:rect l="l" t="t" r="r" b="b"/>
            <a:pathLst>
              <a:path w="1587743" h="2201377">
                <a:moveTo>
                  <a:pt x="0" y="0"/>
                </a:moveTo>
                <a:lnTo>
                  <a:pt x="1587744" y="0"/>
                </a:lnTo>
                <a:lnTo>
                  <a:pt x="1587744" y="2201377"/>
                </a:lnTo>
                <a:lnTo>
                  <a:pt x="0" y="220137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7" name="Freeform 77"/>
          <p:cNvSpPr/>
          <p:nvPr/>
        </p:nvSpPr>
        <p:spPr>
          <a:xfrm>
            <a:off x="6755445" y="7604114"/>
            <a:ext cx="1599495" cy="2179891"/>
          </a:xfrm>
          <a:custGeom>
            <a:avLst/>
            <a:gdLst/>
            <a:ahLst/>
            <a:cxnLst/>
            <a:rect l="l" t="t" r="r" b="b"/>
            <a:pathLst>
              <a:path w="1599495" h="2179891">
                <a:moveTo>
                  <a:pt x="0" y="0"/>
                </a:moveTo>
                <a:lnTo>
                  <a:pt x="1599496" y="0"/>
                </a:lnTo>
                <a:lnTo>
                  <a:pt x="1599496" y="2179891"/>
                </a:lnTo>
                <a:lnTo>
                  <a:pt x="0" y="2179891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8" name="Freeform 78"/>
          <p:cNvSpPr/>
          <p:nvPr/>
        </p:nvSpPr>
        <p:spPr>
          <a:xfrm>
            <a:off x="4355237" y="7599626"/>
            <a:ext cx="1591866" cy="2184379"/>
          </a:xfrm>
          <a:custGeom>
            <a:avLst/>
            <a:gdLst/>
            <a:ahLst/>
            <a:cxnLst/>
            <a:rect l="l" t="t" r="r" b="b"/>
            <a:pathLst>
              <a:path w="1591866" h="2184379">
                <a:moveTo>
                  <a:pt x="0" y="0"/>
                </a:moveTo>
                <a:lnTo>
                  <a:pt x="1591866" y="0"/>
                </a:lnTo>
                <a:lnTo>
                  <a:pt x="1591866" y="2184379"/>
                </a:lnTo>
                <a:lnTo>
                  <a:pt x="0" y="2184379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79" name="Freeform 79"/>
          <p:cNvSpPr/>
          <p:nvPr/>
        </p:nvSpPr>
        <p:spPr>
          <a:xfrm>
            <a:off x="1964153" y="7494647"/>
            <a:ext cx="1619204" cy="2333988"/>
          </a:xfrm>
          <a:custGeom>
            <a:avLst/>
            <a:gdLst/>
            <a:ahLst/>
            <a:cxnLst/>
            <a:rect l="l" t="t" r="r" b="b"/>
            <a:pathLst>
              <a:path w="1619204" h="2333988">
                <a:moveTo>
                  <a:pt x="0" y="0"/>
                </a:moveTo>
                <a:lnTo>
                  <a:pt x="1619205" y="0"/>
                </a:lnTo>
                <a:lnTo>
                  <a:pt x="1619205" y="2333988"/>
                </a:lnTo>
                <a:lnTo>
                  <a:pt x="0" y="2333988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80" name="TextBox 80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81" name="TextBox 81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82" name="TextBox 82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83" name="TextBox 83"/>
          <p:cNvSpPr txBox="1"/>
          <p:nvPr/>
        </p:nvSpPr>
        <p:spPr>
          <a:xfrm>
            <a:off x="1666813" y="5874288"/>
            <a:ext cx="2362953" cy="1412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Nurses: </a:t>
            </a:r>
          </a:p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A Voice to lead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A vision 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for future health care</a:t>
            </a:r>
          </a:p>
        </p:txBody>
      </p:sp>
      <p:sp>
        <p:nvSpPr>
          <p:cNvPr id="84" name="TextBox 84"/>
          <p:cNvSpPr txBox="1"/>
          <p:nvPr/>
        </p:nvSpPr>
        <p:spPr>
          <a:xfrm>
            <a:off x="3792341" y="5834481"/>
            <a:ext cx="2750935" cy="19150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Nurses: </a:t>
            </a:r>
          </a:p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A Voice to lead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Invest in nursing 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and respect 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rights to secure </a:t>
            </a:r>
          </a:p>
          <a:p>
            <a:pPr algn="ctr">
              <a:lnSpc>
                <a:spcPts val="2256"/>
              </a:lnSpc>
            </a:pPr>
            <a:r>
              <a:rPr lang="en-US" sz="1880" i="1">
                <a:solidFill>
                  <a:srgbClr val="02216E"/>
                </a:solidFill>
                <a:latin typeface="Poppins Light Italics"/>
                <a:ea typeface="Poppins Light Italics"/>
                <a:cs typeface="Poppins Light Italics"/>
                <a:sym typeface="Poppins Light Italics"/>
              </a:rPr>
              <a:t>global health</a:t>
            </a:r>
          </a:p>
        </p:txBody>
      </p:sp>
      <p:sp>
        <p:nvSpPr>
          <p:cNvPr id="85" name="TextBox 85"/>
          <p:cNvSpPr txBox="1"/>
          <p:nvPr/>
        </p:nvSpPr>
        <p:spPr>
          <a:xfrm>
            <a:off x="6718554" y="5958976"/>
            <a:ext cx="1510257" cy="141227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Our Nurses, Our Future.</a:t>
            </a:r>
          </a:p>
          <a:p>
            <a:pPr algn="ctr">
              <a:lnSpc>
                <a:spcPts val="2256"/>
              </a:lnSpc>
            </a:pPr>
            <a:r>
              <a:rPr lang="en-US" sz="1880">
                <a:solidFill>
                  <a:srgbClr val="02216E"/>
                </a:solidFill>
                <a:latin typeface="Poppins Light"/>
                <a:ea typeface="Poppins Light"/>
                <a:cs typeface="Poppins Light"/>
                <a:sym typeface="Poppins Light"/>
              </a:rPr>
              <a:t>ICN’s Charter for Change</a:t>
            </a:r>
          </a:p>
        </p:txBody>
      </p:sp>
      <p:sp>
        <p:nvSpPr>
          <p:cNvPr id="86" name="TextBox 86"/>
          <p:cNvSpPr txBox="1"/>
          <p:nvPr/>
        </p:nvSpPr>
        <p:spPr>
          <a:xfrm>
            <a:off x="8844566" y="5911776"/>
            <a:ext cx="1693371" cy="1582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68"/>
              </a:lnSpc>
            </a:pPr>
            <a:r>
              <a:rPr lang="en-US" sz="2298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Our Nurses, Our Future. </a:t>
            </a:r>
          </a:p>
          <a:p>
            <a:pPr algn="ctr">
              <a:lnSpc>
                <a:spcPts val="2068"/>
              </a:lnSpc>
            </a:pPr>
            <a:r>
              <a:rPr lang="en-US" sz="2298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The Economic Power of Care</a:t>
            </a:r>
          </a:p>
        </p:txBody>
      </p:sp>
      <p:sp>
        <p:nvSpPr>
          <p:cNvPr id="87" name="TextBox 87"/>
          <p:cNvSpPr txBox="1"/>
          <p:nvPr/>
        </p:nvSpPr>
        <p:spPr>
          <a:xfrm>
            <a:off x="-1113160" y="469765"/>
            <a:ext cx="12061076" cy="742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  <a:spcBef>
                <a:spcPct val="0"/>
              </a:spcBef>
            </a:pPr>
            <a:r>
              <a:rPr lang="en-US" sz="4800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Evolving IND themes</a:t>
            </a:r>
          </a:p>
        </p:txBody>
      </p:sp>
      <p:sp>
        <p:nvSpPr>
          <p:cNvPr id="88" name="TextBox 88"/>
          <p:cNvSpPr txBox="1"/>
          <p:nvPr/>
        </p:nvSpPr>
        <p:spPr>
          <a:xfrm>
            <a:off x="11145070" y="5911776"/>
            <a:ext cx="1905343" cy="1582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068"/>
              </a:lnSpc>
            </a:pPr>
            <a:r>
              <a:rPr lang="en-US" sz="2298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Our Nurses, Our Future. </a:t>
            </a:r>
          </a:p>
          <a:p>
            <a:pPr algn="ctr">
              <a:lnSpc>
                <a:spcPts val="2068"/>
              </a:lnSpc>
            </a:pPr>
            <a:r>
              <a:rPr lang="en-US" sz="2298">
                <a:solidFill>
                  <a:srgbClr val="02216E"/>
                </a:solidFill>
                <a:latin typeface="Poppins"/>
                <a:ea typeface="Poppins"/>
                <a:cs typeface="Poppins"/>
                <a:sym typeface="Poppins"/>
              </a:rPr>
              <a:t>Caring for Nurses Strengthens Economies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9" name="Freeform 9"/>
          <p:cNvSpPr/>
          <p:nvPr/>
        </p:nvSpPr>
        <p:spPr>
          <a:xfrm>
            <a:off x="9474499" y="1765165"/>
            <a:ext cx="5545976" cy="7042509"/>
          </a:xfrm>
          <a:custGeom>
            <a:avLst/>
            <a:gdLst/>
            <a:ahLst/>
            <a:cxnLst/>
            <a:rect l="l" t="t" r="r" b="b"/>
            <a:pathLst>
              <a:path w="5545976" h="7042509">
                <a:moveTo>
                  <a:pt x="0" y="0"/>
                </a:moveTo>
                <a:lnTo>
                  <a:pt x="5545976" y="0"/>
                </a:lnTo>
                <a:lnTo>
                  <a:pt x="5545976" y="7042509"/>
                </a:lnTo>
                <a:lnTo>
                  <a:pt x="0" y="704250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10" name="Group 10"/>
          <p:cNvGrpSpPr/>
          <p:nvPr/>
        </p:nvGrpSpPr>
        <p:grpSpPr>
          <a:xfrm>
            <a:off x="6101876" y="3325166"/>
            <a:ext cx="435176" cy="435176"/>
            <a:chOff x="0" y="0"/>
            <a:chExt cx="450469" cy="45046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450469" cy="450469"/>
            </a:xfrm>
            <a:custGeom>
              <a:avLst/>
              <a:gdLst/>
              <a:ahLst/>
              <a:cxnLst/>
              <a:rect l="l" t="t" r="r" b="b"/>
              <a:pathLst>
                <a:path w="450469" h="450469">
                  <a:moveTo>
                    <a:pt x="0" y="225171"/>
                  </a:moveTo>
                  <a:cubicBezTo>
                    <a:pt x="0" y="100838"/>
                    <a:pt x="100838" y="0"/>
                    <a:pt x="225171" y="0"/>
                  </a:cubicBezTo>
                  <a:cubicBezTo>
                    <a:pt x="349504" y="0"/>
                    <a:pt x="450469" y="100838"/>
                    <a:pt x="450469" y="225171"/>
                  </a:cubicBezTo>
                  <a:cubicBezTo>
                    <a:pt x="450469" y="349504"/>
                    <a:pt x="349631" y="450469"/>
                    <a:pt x="225171" y="450469"/>
                  </a:cubicBezTo>
                  <a:cubicBezTo>
                    <a:pt x="100711" y="450469"/>
                    <a:pt x="0" y="349631"/>
                    <a:pt x="0" y="225171"/>
                  </a:cubicBezTo>
                  <a:close/>
                </a:path>
              </a:pathLst>
            </a:custGeom>
            <a:solidFill>
              <a:srgbClr val="FF672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5601331" y="2848079"/>
            <a:ext cx="1440855" cy="1440855"/>
            <a:chOff x="0" y="0"/>
            <a:chExt cx="1491488" cy="149148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491488" cy="1491488"/>
            </a:xfrm>
            <a:custGeom>
              <a:avLst/>
              <a:gdLst/>
              <a:ahLst/>
              <a:cxnLst/>
              <a:rect l="l" t="t" r="r" b="b"/>
              <a:pathLst>
                <a:path w="1491488" h="1491488">
                  <a:moveTo>
                    <a:pt x="0" y="745744"/>
                  </a:moveTo>
                  <a:cubicBezTo>
                    <a:pt x="0" y="333883"/>
                    <a:pt x="333883" y="0"/>
                    <a:pt x="745744" y="0"/>
                  </a:cubicBezTo>
                  <a:cubicBezTo>
                    <a:pt x="1157605" y="0"/>
                    <a:pt x="1491488" y="333883"/>
                    <a:pt x="1491488" y="745744"/>
                  </a:cubicBezTo>
                  <a:cubicBezTo>
                    <a:pt x="1491488" y="1157605"/>
                    <a:pt x="1157605" y="1491488"/>
                    <a:pt x="745744" y="1491488"/>
                  </a:cubicBezTo>
                  <a:cubicBezTo>
                    <a:pt x="333883" y="1491488"/>
                    <a:pt x="0" y="1157605"/>
                    <a:pt x="0" y="745744"/>
                  </a:cubicBezTo>
                  <a:close/>
                  <a:moveTo>
                    <a:pt x="75692" y="745744"/>
                  </a:moveTo>
                  <a:cubicBezTo>
                    <a:pt x="75692" y="1115822"/>
                    <a:pt x="375666" y="1415796"/>
                    <a:pt x="745744" y="1415796"/>
                  </a:cubicBezTo>
                  <a:cubicBezTo>
                    <a:pt x="1115822" y="1415796"/>
                    <a:pt x="1415796" y="1115822"/>
                    <a:pt x="1415796" y="745744"/>
                  </a:cubicBezTo>
                  <a:cubicBezTo>
                    <a:pt x="1415796" y="375666"/>
                    <a:pt x="1115695" y="75692"/>
                    <a:pt x="745744" y="75692"/>
                  </a:cubicBezTo>
                  <a:cubicBezTo>
                    <a:pt x="375793" y="75692"/>
                    <a:pt x="75692" y="375666"/>
                    <a:pt x="75692" y="745744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4" name="Freeform 14"/>
          <p:cNvSpPr/>
          <p:nvPr/>
        </p:nvSpPr>
        <p:spPr>
          <a:xfrm>
            <a:off x="5383622" y="3506463"/>
            <a:ext cx="956603" cy="956603"/>
          </a:xfrm>
          <a:custGeom>
            <a:avLst/>
            <a:gdLst/>
            <a:ahLst/>
            <a:cxnLst/>
            <a:rect l="l" t="t" r="r" b="b"/>
            <a:pathLst>
              <a:path w="956603" h="956603">
                <a:moveTo>
                  <a:pt x="0" y="0"/>
                </a:moveTo>
                <a:lnTo>
                  <a:pt x="956603" y="0"/>
                </a:lnTo>
                <a:lnTo>
                  <a:pt x="956603" y="956603"/>
                </a:lnTo>
                <a:lnTo>
                  <a:pt x="0" y="95660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grpSp>
        <p:nvGrpSpPr>
          <p:cNvPr id="15" name="Group 15"/>
          <p:cNvGrpSpPr/>
          <p:nvPr/>
        </p:nvGrpSpPr>
        <p:grpSpPr>
          <a:xfrm>
            <a:off x="6149528" y="5972713"/>
            <a:ext cx="326106" cy="326106"/>
            <a:chOff x="0" y="0"/>
            <a:chExt cx="337566" cy="337566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7566" cy="337566"/>
            </a:xfrm>
            <a:custGeom>
              <a:avLst/>
              <a:gdLst/>
              <a:ahLst/>
              <a:cxnLst/>
              <a:rect l="l" t="t" r="r" b="b"/>
              <a:pathLst>
                <a:path w="337566" h="337566">
                  <a:moveTo>
                    <a:pt x="0" y="168783"/>
                  </a:moveTo>
                  <a:cubicBezTo>
                    <a:pt x="0" y="75565"/>
                    <a:pt x="75565" y="0"/>
                    <a:pt x="168783" y="0"/>
                  </a:cubicBezTo>
                  <a:cubicBezTo>
                    <a:pt x="262001" y="0"/>
                    <a:pt x="337566" y="75565"/>
                    <a:pt x="337566" y="168783"/>
                  </a:cubicBezTo>
                  <a:cubicBezTo>
                    <a:pt x="337566" y="262001"/>
                    <a:pt x="262001" y="337566"/>
                    <a:pt x="168783" y="337566"/>
                  </a:cubicBezTo>
                  <a:cubicBezTo>
                    <a:pt x="75565" y="337566"/>
                    <a:pt x="0" y="262001"/>
                    <a:pt x="0" y="168783"/>
                  </a:cubicBezTo>
                  <a:close/>
                </a:path>
              </a:pathLst>
            </a:custGeom>
            <a:solidFill>
              <a:srgbClr val="FF6727"/>
            </a:solid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300288" y="4169202"/>
            <a:ext cx="42941" cy="1834133"/>
            <a:chOff x="0" y="0"/>
            <a:chExt cx="44450" cy="1898586"/>
          </a:xfrm>
        </p:grpSpPr>
        <p:sp>
          <p:nvSpPr>
            <p:cNvPr id="18" name="Freeform 18"/>
            <p:cNvSpPr/>
            <p:nvPr/>
          </p:nvSpPr>
          <p:spPr>
            <a:xfrm>
              <a:off x="-2" y="-2"/>
              <a:ext cx="44454" cy="1898654"/>
            </a:xfrm>
            <a:custGeom>
              <a:avLst/>
              <a:gdLst/>
              <a:ahLst/>
              <a:cxnLst/>
              <a:rect l="l" t="t" r="r" b="b"/>
              <a:pathLst>
                <a:path w="44454" h="1898654">
                  <a:moveTo>
                    <a:pt x="25402" y="12575"/>
                  </a:moveTo>
                  <a:lnTo>
                    <a:pt x="44452" y="1885825"/>
                  </a:lnTo>
                  <a:cubicBezTo>
                    <a:pt x="44579" y="1892810"/>
                    <a:pt x="38864" y="1898525"/>
                    <a:pt x="31879" y="1898652"/>
                  </a:cubicBezTo>
                  <a:cubicBezTo>
                    <a:pt x="24894" y="1898779"/>
                    <a:pt x="19179" y="1893064"/>
                    <a:pt x="19052" y="1886079"/>
                  </a:cubicBezTo>
                  <a:lnTo>
                    <a:pt x="2" y="12829"/>
                  </a:lnTo>
                  <a:cubicBezTo>
                    <a:pt x="-125" y="5844"/>
                    <a:pt x="5590" y="129"/>
                    <a:pt x="12575" y="2"/>
                  </a:cubicBezTo>
                  <a:cubicBezTo>
                    <a:pt x="19560" y="-125"/>
                    <a:pt x="25275" y="5590"/>
                    <a:pt x="25402" y="12575"/>
                  </a:cubicBezTo>
                  <a:close/>
                </a:path>
              </a:pathLst>
            </a:custGeom>
            <a:solidFill>
              <a:srgbClr val="3A5CB7"/>
            </a:solid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19" name="Freeform 19"/>
          <p:cNvSpPr/>
          <p:nvPr/>
        </p:nvSpPr>
        <p:spPr>
          <a:xfrm>
            <a:off x="5823336" y="3075519"/>
            <a:ext cx="1003838" cy="1003961"/>
          </a:xfrm>
          <a:custGeom>
            <a:avLst/>
            <a:gdLst/>
            <a:ahLst/>
            <a:cxnLst/>
            <a:rect l="l" t="t" r="r" b="b"/>
            <a:pathLst>
              <a:path w="1003838" h="1003961">
                <a:moveTo>
                  <a:pt x="0" y="0"/>
                </a:moveTo>
                <a:lnTo>
                  <a:pt x="1003838" y="0"/>
                </a:lnTo>
                <a:lnTo>
                  <a:pt x="1003838" y="1003961"/>
                </a:lnTo>
                <a:lnTo>
                  <a:pt x="0" y="100396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0" name="TextBox 20"/>
          <p:cNvSpPr txBox="1"/>
          <p:nvPr/>
        </p:nvSpPr>
        <p:spPr>
          <a:xfrm>
            <a:off x="-344506" y="1163479"/>
            <a:ext cx="13413571" cy="856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536"/>
              </a:lnSpc>
              <a:spcBef>
                <a:spcPct val="0"/>
              </a:spcBef>
            </a:pPr>
            <a:r>
              <a:rPr lang="en-US" sz="5447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2026  </a:t>
            </a:r>
          </a:p>
        </p:txBody>
      </p:sp>
      <p:sp>
        <p:nvSpPr>
          <p:cNvPr id="21" name="Freeform 21"/>
          <p:cNvSpPr/>
          <p:nvPr/>
        </p:nvSpPr>
        <p:spPr>
          <a:xfrm>
            <a:off x="2775977" y="4548428"/>
            <a:ext cx="2073844" cy="671402"/>
          </a:xfrm>
          <a:custGeom>
            <a:avLst/>
            <a:gdLst/>
            <a:ahLst/>
            <a:cxnLst/>
            <a:rect l="l" t="t" r="r" b="b"/>
            <a:pathLst>
              <a:path w="2073844" h="671402">
                <a:moveTo>
                  <a:pt x="0" y="0"/>
                </a:moveTo>
                <a:lnTo>
                  <a:pt x="2073844" y="0"/>
                </a:lnTo>
                <a:lnTo>
                  <a:pt x="2073844" y="671402"/>
                </a:lnTo>
                <a:lnTo>
                  <a:pt x="0" y="67140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t="-1480" b="-1480"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22" name="Freeform 22"/>
          <p:cNvSpPr/>
          <p:nvPr/>
        </p:nvSpPr>
        <p:spPr>
          <a:xfrm>
            <a:off x="3252988" y="6967765"/>
            <a:ext cx="5469036" cy="2412076"/>
          </a:xfrm>
          <a:custGeom>
            <a:avLst/>
            <a:gdLst/>
            <a:ahLst/>
            <a:cxnLst/>
            <a:rect l="l" t="t" r="r" b="b"/>
            <a:pathLst>
              <a:path w="5469036" h="2412076">
                <a:moveTo>
                  <a:pt x="0" y="0"/>
                </a:moveTo>
                <a:lnTo>
                  <a:pt x="5469036" y="0"/>
                </a:lnTo>
                <a:lnTo>
                  <a:pt x="5469036" y="2412076"/>
                </a:lnTo>
                <a:lnTo>
                  <a:pt x="0" y="241207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564"/>
            </a:stretch>
          </a:blipFill>
        </p:spPr>
        <p:txBody>
          <a:bodyPr/>
          <a:lstStyle/>
          <a:p>
            <a:endParaRPr lang="en-CH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4" name="Freeform 4"/>
          <p:cNvSpPr/>
          <p:nvPr/>
        </p:nvSpPr>
        <p:spPr>
          <a:xfrm>
            <a:off x="8531063" y="952500"/>
            <a:ext cx="10216401" cy="9552335"/>
          </a:xfrm>
          <a:custGeom>
            <a:avLst/>
            <a:gdLst/>
            <a:ahLst/>
            <a:cxnLst/>
            <a:rect l="l" t="t" r="r" b="b"/>
            <a:pathLst>
              <a:path w="10216401" h="9552335">
                <a:moveTo>
                  <a:pt x="0" y="0"/>
                </a:moveTo>
                <a:lnTo>
                  <a:pt x="10216400" y="0"/>
                </a:lnTo>
                <a:lnTo>
                  <a:pt x="10216400" y="9552335"/>
                </a:lnTo>
                <a:lnTo>
                  <a:pt x="0" y="955233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5" name="TextBox 5"/>
          <p:cNvSpPr txBox="1"/>
          <p:nvPr/>
        </p:nvSpPr>
        <p:spPr>
          <a:xfrm>
            <a:off x="1743797" y="377181"/>
            <a:ext cx="16019794" cy="1043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927"/>
              </a:lnSpc>
              <a:spcBef>
                <a:spcPct val="0"/>
              </a:spcBef>
            </a:pPr>
            <a:r>
              <a:rPr lang="en-US" sz="6606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From monochrome to</a:t>
            </a:r>
            <a:r>
              <a:rPr lang="en-US" sz="6606" b="1">
                <a:solidFill>
                  <a:srgbClr val="737373"/>
                </a:solidFill>
                <a:latin typeface="Arimo Bold"/>
                <a:ea typeface="Arimo Bold"/>
                <a:cs typeface="Arimo Bold"/>
                <a:sym typeface="Arimo Bold"/>
              </a:rPr>
              <a:t> </a:t>
            </a:r>
            <a:r>
              <a:rPr lang="en-US" sz="6606" b="1">
                <a:gradFill>
                  <a:gsLst>
                    <a:gs pos="15000">
                      <a:srgbClr val="F8AD00">
                        <a:alpha val="100000"/>
                      </a:srgbClr>
                    </a:gs>
                    <a:gs pos="50000">
                      <a:srgbClr val="E13333">
                        <a:alpha val="100000"/>
                      </a:srgbClr>
                    </a:gs>
                    <a:gs pos="85000">
                      <a:srgbClr val="3992FF">
                        <a:alpha val="100000"/>
                      </a:srgbClr>
                    </a:gs>
                  </a:gsLst>
                  <a:lin ang="18900000"/>
                </a:gradFill>
                <a:latin typeface="Arimo Bold"/>
                <a:ea typeface="Arimo Bold"/>
                <a:cs typeface="Arimo Bold"/>
                <a:sym typeface="Arimo Bold"/>
              </a:rPr>
              <a:t>multicolour</a:t>
            </a:r>
            <a:r>
              <a:rPr lang="en-US" sz="6606" b="1">
                <a:gradFill>
                  <a:gsLst>
                    <a:gs pos="0">
                      <a:srgbClr val="5170FF">
                        <a:alpha val="100000"/>
                      </a:srgbClr>
                    </a:gs>
                    <a:gs pos="100000">
                      <a:srgbClr val="FF66C4">
                        <a:alpha val="100000"/>
                      </a:srgbClr>
                    </a:gs>
                  </a:gsLst>
                  <a:lin ang="0"/>
                </a:gradFill>
                <a:latin typeface="Arimo Bold"/>
                <a:ea typeface="Arimo Bold"/>
                <a:cs typeface="Arimo Bold"/>
                <a:sym typeface="Arimo Bold"/>
              </a:rPr>
              <a:t> 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743797" y="3776084"/>
            <a:ext cx="6777146" cy="3695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299"/>
              </a:lnSpc>
            </a:pPr>
            <a:r>
              <a:rPr lang="en-US" sz="6082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The full </a:t>
            </a:r>
            <a:r>
              <a:rPr lang="en-US" sz="6082" b="1">
                <a:gradFill>
                  <a:gsLst>
                    <a:gs pos="15000">
                      <a:srgbClr val="F8AD00">
                        <a:alpha val="100000"/>
                      </a:srgbClr>
                    </a:gs>
                    <a:gs pos="50000">
                      <a:srgbClr val="E13333">
                        <a:alpha val="100000"/>
                      </a:srgbClr>
                    </a:gs>
                    <a:gs pos="85000">
                      <a:srgbClr val="3992FF">
                        <a:alpha val="100000"/>
                      </a:srgbClr>
                    </a:gs>
                  </a:gsLst>
                  <a:lin ang="18900000"/>
                </a:gradFill>
                <a:latin typeface="Arimo Bold"/>
                <a:ea typeface="Arimo Bold"/>
                <a:cs typeface="Arimo Bold"/>
                <a:sym typeface="Arimo Bold"/>
              </a:rPr>
              <a:t>multidimensional</a:t>
            </a:r>
          </a:p>
          <a:p>
            <a:pPr algn="l">
              <a:lnSpc>
                <a:spcPts val="7299"/>
              </a:lnSpc>
              <a:spcBef>
                <a:spcPct val="0"/>
              </a:spcBef>
            </a:pPr>
            <a:r>
              <a:rPr lang="en-US" sz="6082" b="1">
                <a:solidFill>
                  <a:srgbClr val="02216E"/>
                </a:solidFill>
                <a:latin typeface="Arimo Bold"/>
                <a:ea typeface="Arimo Bold"/>
                <a:cs typeface="Arimo Bold"/>
                <a:sym typeface="Arimo Bold"/>
              </a:rPr>
              <a:t>spectrum of nursing powers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40EC6-8568-4279-FD0A-BA2CBA7F4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D65D81E-A141-05E2-AFDB-FED132C0FB97}"/>
              </a:ext>
            </a:extLst>
          </p:cNvPr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 dirty="0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A93219C0-72E0-4013-E11A-BCC5073333F3}"/>
              </a:ext>
            </a:extLst>
          </p:cNvPr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84844BD6-70AD-334B-0D16-56BDBDE54E5D}"/>
              </a:ext>
            </a:extLst>
          </p:cNvPr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765AB25C-D13D-68C5-6552-C4856CA996E0}"/>
                </a:ext>
              </a:extLst>
            </p:cNvPr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4E52424D-F756-6D7F-40CA-52C801A64CCC}"/>
              </a:ext>
            </a:extLst>
          </p:cNvPr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8CFE0640-511C-87D9-8AEB-F3DEF6FDF4BF}"/>
                </a:ext>
              </a:extLst>
            </p:cNvPr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>
            <a:extLst>
              <a:ext uri="{FF2B5EF4-FFF2-40B4-BE49-F238E27FC236}">
                <a16:creationId xmlns:a16="http://schemas.microsoft.com/office/drawing/2014/main" id="{41562329-5A96-C965-D714-80051BA41577}"/>
              </a:ext>
            </a:extLst>
          </p:cNvPr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35D1F279-13AB-8FDA-CBCC-4743F815092B}"/>
              </a:ext>
            </a:extLst>
          </p:cNvPr>
          <p:cNvSpPr/>
          <p:nvPr/>
        </p:nvSpPr>
        <p:spPr>
          <a:xfrm>
            <a:off x="1810457" y="586361"/>
            <a:ext cx="12762985" cy="4530860"/>
          </a:xfrm>
          <a:custGeom>
            <a:avLst/>
            <a:gdLst/>
            <a:ahLst/>
            <a:cxnLst/>
            <a:rect l="l" t="t" r="r" b="b"/>
            <a:pathLst>
              <a:path w="12762985" h="4530860">
                <a:moveTo>
                  <a:pt x="0" y="0"/>
                </a:moveTo>
                <a:lnTo>
                  <a:pt x="12762985" y="0"/>
                </a:lnTo>
                <a:lnTo>
                  <a:pt x="12762985" y="4530859"/>
                </a:lnTo>
                <a:lnTo>
                  <a:pt x="0" y="453085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pic>
        <p:nvPicPr>
          <p:cNvPr id="11" name="projection_0015.jpg">
            <a:extLst>
              <a:ext uri="{FF2B5EF4-FFF2-40B4-BE49-F238E27FC236}">
                <a16:creationId xmlns:a16="http://schemas.microsoft.com/office/drawing/2014/main" id="{94F7AA86-C145-F347-CDA5-535DDC648D7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14601" y="5372100"/>
            <a:ext cx="11683658" cy="381424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245171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10" name="Freeform 10"/>
          <p:cNvSpPr/>
          <p:nvPr/>
        </p:nvSpPr>
        <p:spPr>
          <a:xfrm>
            <a:off x="1810457" y="4978223"/>
            <a:ext cx="12976047" cy="4752477"/>
          </a:xfrm>
          <a:custGeom>
            <a:avLst/>
            <a:gdLst/>
            <a:ahLst/>
            <a:cxnLst/>
            <a:rect l="l" t="t" r="r" b="b"/>
            <a:pathLst>
              <a:path w="12976047" h="4752477">
                <a:moveTo>
                  <a:pt x="0" y="0"/>
                </a:moveTo>
                <a:lnTo>
                  <a:pt x="12976047" y="0"/>
                </a:lnTo>
                <a:lnTo>
                  <a:pt x="12976047" y="4752477"/>
                </a:lnTo>
                <a:lnTo>
                  <a:pt x="0" y="47524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pic>
        <p:nvPicPr>
          <p:cNvPr id="12" name="ICOE_Nurse Jen Hanks with patients.jpg" descr="ICOE_Nurse Jen Hanks with patients.jpg">
            <a:extLst>
              <a:ext uri="{FF2B5EF4-FFF2-40B4-BE49-F238E27FC236}">
                <a16:creationId xmlns:a16="http://schemas.microsoft.com/office/drawing/2014/main" id="{C02C1590-E0D4-E64F-1E79-B2A00889300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90800" y="917898"/>
            <a:ext cx="11713978" cy="38446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753505" y="6685638"/>
            <a:ext cx="5557631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20748" y="2234600"/>
            <a:ext cx="1209126" cy="2702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58"/>
              </a:lnSpc>
            </a:pPr>
            <a:r>
              <a:rPr lang="en-US" sz="1632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651838" y="586361"/>
            <a:ext cx="639447" cy="663127"/>
            <a:chOff x="0" y="0"/>
            <a:chExt cx="626580" cy="64978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5305676" y="0"/>
            <a:ext cx="4992748" cy="10287819"/>
            <a:chOff x="0" y="0"/>
            <a:chExt cx="4892281" cy="1008080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4892294" cy="10080752"/>
            </a:xfrm>
            <a:custGeom>
              <a:avLst/>
              <a:gdLst/>
              <a:ahLst/>
              <a:cxnLst/>
              <a:rect l="l" t="t" r="r" b="b"/>
              <a:pathLst>
                <a:path w="4892294" h="10080752">
                  <a:moveTo>
                    <a:pt x="0" y="0"/>
                  </a:moveTo>
                  <a:lnTo>
                    <a:pt x="4892294" y="0"/>
                  </a:lnTo>
                  <a:lnTo>
                    <a:pt x="4892294" y="10080752"/>
                  </a:lnTo>
                  <a:lnTo>
                    <a:pt x="0" y="100807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35028" r="-115980" b="-37371"/>
              </a:stretch>
            </a:blipFill>
          </p:spPr>
          <p:txBody>
            <a:bodyPr/>
            <a:lstStyle/>
            <a:p>
              <a:endParaRPr lang="en-CH"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4507870" y="-416881"/>
            <a:ext cx="2594267" cy="4488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b="1">
                <a:solidFill>
                  <a:srgbClr val="FF6727"/>
                </a:solidFill>
                <a:latin typeface="Poppins Bold"/>
                <a:ea typeface="Poppins Bold"/>
                <a:cs typeface="Poppins Bold"/>
                <a:sym typeface="Poppins Bold"/>
              </a:rPr>
              <a:t>@ICNurses</a:t>
            </a:r>
          </a:p>
        </p:txBody>
      </p:sp>
      <p:sp>
        <p:nvSpPr>
          <p:cNvPr id="9" name="Freeform 9"/>
          <p:cNvSpPr/>
          <p:nvPr/>
        </p:nvSpPr>
        <p:spPr>
          <a:xfrm>
            <a:off x="1668537" y="917924"/>
            <a:ext cx="13177155" cy="4117861"/>
          </a:xfrm>
          <a:custGeom>
            <a:avLst/>
            <a:gdLst/>
            <a:ahLst/>
            <a:cxnLst/>
            <a:rect l="l" t="t" r="r" b="b"/>
            <a:pathLst>
              <a:path w="13177155" h="4117861">
                <a:moveTo>
                  <a:pt x="0" y="0"/>
                </a:moveTo>
                <a:lnTo>
                  <a:pt x="13177155" y="0"/>
                </a:lnTo>
                <a:lnTo>
                  <a:pt x="13177155" y="4117861"/>
                </a:lnTo>
                <a:lnTo>
                  <a:pt x="0" y="411786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sp>
        <p:nvSpPr>
          <p:cNvPr id="10" name="Freeform 10"/>
          <p:cNvSpPr/>
          <p:nvPr/>
        </p:nvSpPr>
        <p:spPr>
          <a:xfrm>
            <a:off x="1899027" y="4928646"/>
            <a:ext cx="12781265" cy="4329654"/>
          </a:xfrm>
          <a:custGeom>
            <a:avLst/>
            <a:gdLst/>
            <a:ahLst/>
            <a:cxnLst/>
            <a:rect l="l" t="t" r="r" b="b"/>
            <a:pathLst>
              <a:path w="12781265" h="4329654">
                <a:moveTo>
                  <a:pt x="0" y="0"/>
                </a:moveTo>
                <a:lnTo>
                  <a:pt x="12781265" y="0"/>
                </a:lnTo>
                <a:lnTo>
                  <a:pt x="12781265" y="4329654"/>
                </a:lnTo>
                <a:lnTo>
                  <a:pt x="0" y="432965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H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21253C9-8220-FCF0-74DC-B500AEC30CB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4507869" y="5251216"/>
            <a:ext cx="4936379" cy="3702284"/>
          </a:xfrm>
          <a:prstGeom prst="rect">
            <a:avLst/>
          </a:prstGeom>
        </p:spPr>
      </p:pic>
      <p:pic>
        <p:nvPicPr>
          <p:cNvPr id="13" name="Picture 12" descr="A group of people sitting in chairs&#10;&#10;Description automatically generated with low confidence">
            <a:extLst>
              <a:ext uri="{FF2B5EF4-FFF2-40B4-BE49-F238E27FC236}">
                <a16:creationId xmlns:a16="http://schemas.microsoft.com/office/drawing/2014/main" id="{C96DE468-B5DB-0B46-3667-CD37ED6CC43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30" b="6626"/>
          <a:stretch/>
        </p:blipFill>
        <p:spPr>
          <a:xfrm>
            <a:off x="14451487" y="1333500"/>
            <a:ext cx="4936379" cy="2733893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7229505CB510348B0F7A53ECB484217" ma:contentTypeVersion="17" ma:contentTypeDescription="Create a new document." ma:contentTypeScope="" ma:versionID="e36a5dd289de089da9887539cb2f6322">
  <xsd:schema xmlns:xsd="http://www.w3.org/2001/XMLSchema" xmlns:xs="http://www.w3.org/2001/XMLSchema" xmlns:p="http://schemas.microsoft.com/office/2006/metadata/properties" xmlns:ns2="4056df59-2255-4d31-8485-0e0c6ddce885" xmlns:ns3="bf09a5cc-e37b-48f9-9b17-b009d4300dcf" targetNamespace="http://schemas.microsoft.com/office/2006/metadata/properties" ma:root="true" ma:fieldsID="9b309aedb17de09987e60de19d1e365a" ns2:_="" ns3:_="">
    <xsd:import namespace="4056df59-2255-4d31-8485-0e0c6ddce885"/>
    <xsd:import namespace="bf09a5cc-e37b-48f9-9b17-b009d4300d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MediaServiceBillingMetadata" minOccurs="0"/>
                <xsd:element ref="ns2: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56df59-2255-4d31-8485-0e0c6ddce8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07759254-4a84-471f-a15f-9579a62aa70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  <xsd:element name="Date" ma:index="24" nillable="true" ma:displayName="Date" ma:format="DateOnly" ma:internalName="Dat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f09a5cc-e37b-48f9-9b17-b009d4300dcf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b6ca02b-bf82-4690-a0db-4d838a892ebb}" ma:internalName="TaxCatchAll" ma:showField="CatchAllData" ma:web="bf09a5cc-e37b-48f9-9b17-b009d4300d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f09a5cc-e37b-48f9-9b17-b009d4300dcf" xsi:nil="true"/>
    <Date xmlns="4056df59-2255-4d31-8485-0e0c6ddce885" xsi:nil="true"/>
    <lcf76f155ced4ddcb4097134ff3c332f xmlns="4056df59-2255-4d31-8485-0e0c6ddce88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1003B06-71D9-41AF-81D6-723DAC38DE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7F7A5E-C5B0-4C3E-8D04-45237F4A9DFE}"/>
</file>

<file path=customXml/itemProps3.xml><?xml version="1.0" encoding="utf-8"?>
<ds:datastoreItem xmlns:ds="http://schemas.openxmlformats.org/officeDocument/2006/customXml" ds:itemID="{DF8131AC-8A6F-4486-A873-9BC339F1F379}">
  <ds:schemaRefs>
    <ds:schemaRef ds:uri="http://schemas.microsoft.com/office/2006/metadata/properties"/>
    <ds:schemaRef ds:uri="http://schemas.microsoft.com/office/infopath/2007/PartnerControls"/>
    <ds:schemaRef ds:uri="bf09a5cc-e37b-48f9-9b17-b009d4300dcf"/>
    <ds:schemaRef ds:uri="4056df59-2255-4d31-8485-0e0c6ddce88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623</Words>
  <Application>Microsoft Office PowerPoint</Application>
  <PresentationFormat>Custom</PresentationFormat>
  <Paragraphs>122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Poppins Italics</vt:lpstr>
      <vt:lpstr>Arimo Bold Italics</vt:lpstr>
      <vt:lpstr>Poppins Bold</vt:lpstr>
      <vt:lpstr>Poppins</vt:lpstr>
      <vt:lpstr>Poppins Semi-Bold</vt:lpstr>
      <vt:lpstr>Arimo Italics</vt:lpstr>
      <vt:lpstr>Arimo Bold</vt:lpstr>
      <vt:lpstr>Poppins Light Italics</vt:lpstr>
      <vt:lpstr>Poppins Light</vt:lpstr>
      <vt:lpstr>Arial</vt:lpstr>
      <vt:lpstr>Arimo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 Press Conference</dc:title>
  <dc:creator>Edith Rojas</dc:creator>
  <cp:lastModifiedBy>Edith Rojas</cp:lastModifiedBy>
  <cp:revision>5</cp:revision>
  <dcterms:created xsi:type="dcterms:W3CDTF">2006-08-16T00:00:00Z</dcterms:created>
  <dcterms:modified xsi:type="dcterms:W3CDTF">2026-05-07T08:07:34Z</dcterms:modified>
  <dc:identifier>DAHIzJhGGqA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0x01010077229505CB510348B0F7A53ECB484217</vt:lpwstr>
  </property>
  <property fmtid="{D5CDD505-2E9C-101B-9397-08002B2CF9AE}" pid="3" name="MediaServiceImageTags">
    <vt:lpwstr/>
  </property>
</Properties>
</file>