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9" r:id="rId5"/>
    <p:sldId id="256" r:id="rId6"/>
    <p:sldId id="262" r:id="rId7"/>
    <p:sldId id="257" r:id="rId8"/>
    <p:sldId id="260" r:id="rId9"/>
    <p:sldId id="263" r:id="rId10"/>
    <p:sldId id="261" r:id="rId11"/>
    <p:sldId id="258" r:id="rId12"/>
  </p:sldIdLst>
  <p:sldSz cx="12192000" cy="6858000"/>
  <p:notesSz cx="6858000" cy="9144000"/>
  <p:defaultTextStyle>
    <a:defPPr>
      <a:defRPr lang="en-CH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727"/>
    <a:srgbClr val="3A5C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62" y="19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99A455-51BF-0BD6-C69C-D899BC1F9D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H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8733DF-478B-2E10-9DF1-A5EED97DC4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5073960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F1F916-0D59-5823-44A2-5BC0E39B5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52B1416-2836-75EC-2656-3274B8D986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334372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679DB02-86F9-037A-8997-F1F1F44090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1006763"/>
            <a:ext cx="2628900" cy="517019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C9E3E4-37C8-3B8D-D48B-DE093D61F2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006763"/>
            <a:ext cx="7734300" cy="517019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561307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39264B-5DAD-6225-A023-FE344210C0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16DC2-008F-7700-20BC-56D2105C63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472668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7AABD1-E295-F5A3-96F6-56AC51734D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961D96-03B7-342F-F80D-B75E958736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95112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822D0C-B36D-530A-0F0B-81EBB9FEC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77A184-6537-3AFF-908E-CB29EEE1D0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51155A-4AFE-F727-3044-B60DD68FD1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502847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D65D19-DD50-C83C-F728-B51028995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857250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BB7329-986F-B65F-D114-D8524AB6B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6612" y="218281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C2D54B-0BEF-E874-3D5C-09AD99CE6C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3006725"/>
            <a:ext cx="5157787" cy="31829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8A8E40D-72AB-FB69-0157-47FBD3E3B2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69024" y="218281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14D5ECC-BCA8-45FE-9EFA-25896E8995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3006725"/>
            <a:ext cx="5183188" cy="31829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850423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166C91-3184-C8BC-0E32-06E0911B30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3531480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8908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58ABD-F147-2C6F-FABE-066FBD5AC4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2" y="987425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8E85A4-6A6E-9D75-A990-94477530FD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09171C-49B8-1692-ADBB-707CBD9B56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613890"/>
            <a:ext cx="3932237" cy="325509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10318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28B02-9651-5CBE-8D35-BB2D2DB3E2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2" y="987425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H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D50F944-CFD2-6AAE-BD86-CC875928BB2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2D59F9-0695-2124-4B4E-9B8C16685C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587626"/>
            <a:ext cx="3932237" cy="328136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3292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35CCCFF-DFFE-3C64-810D-6561896F54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04545"/>
            <a:ext cx="10515600" cy="10905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CH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E59793-521E-FCE3-40FF-541CCE2FE0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113458"/>
            <a:ext cx="10515600" cy="40635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H" dirty="0"/>
          </a:p>
        </p:txBody>
      </p:sp>
      <p:pic>
        <p:nvPicPr>
          <p:cNvPr id="8" name="Picture 7" descr="A blue and black background&#10;&#10;Description automatically generated">
            <a:extLst>
              <a:ext uri="{FF2B5EF4-FFF2-40B4-BE49-F238E27FC236}">
                <a16:creationId xmlns:a16="http://schemas.microsoft.com/office/drawing/2014/main" id="{B076CE08-619C-543F-B684-C0DE6EDC38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99" b="45698"/>
          <a:stretch/>
        </p:blipFill>
        <p:spPr>
          <a:xfrm rot="10800000">
            <a:off x="2761673" y="0"/>
            <a:ext cx="9430327" cy="78614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941E89A-EB36-CFA7-0D64-B1E235EFCCB7}"/>
              </a:ext>
            </a:extLst>
          </p:cNvPr>
          <p:cNvSpPr txBox="1"/>
          <p:nvPr userDrawn="1"/>
        </p:nvSpPr>
        <p:spPr>
          <a:xfrm>
            <a:off x="9624291" y="254570"/>
            <a:ext cx="17295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@ICNurses</a:t>
            </a:r>
            <a:endParaRPr lang="en-CH" sz="1200" b="1" dirty="0">
              <a:solidFill>
                <a:schemeClr val="bg1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2E8619-9DE8-EEC1-A82D-4EAE653331D4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95059"/>
            <a:ext cx="2184319" cy="632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086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3A5CB7"/>
          </a:solidFill>
          <a:latin typeface="Poppins" panose="00000500000000000000" pitchFamily="2" charset="0"/>
          <a:ea typeface="+mj-ea"/>
          <a:cs typeface="Poppins" panose="00000500000000000000" pitchFamily="2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Poppins" panose="00000500000000000000" pitchFamily="2" charset="0"/>
          <a:ea typeface="+mn-ea"/>
          <a:cs typeface="Poppins" panose="00000500000000000000" pitchFamily="2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Poppins" panose="00000500000000000000" pitchFamily="2" charset="0"/>
          <a:ea typeface="+mn-ea"/>
          <a:cs typeface="Poppins" panose="00000500000000000000" pitchFamily="2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Poppins" panose="00000500000000000000" pitchFamily="2" charset="0"/>
          <a:ea typeface="+mn-ea"/>
          <a:cs typeface="Poppins" panose="00000500000000000000" pitchFamily="2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oppins" panose="00000500000000000000" pitchFamily="2" charset="0"/>
          <a:ea typeface="+mn-ea"/>
          <a:cs typeface="Poppins" panose="00000500000000000000" pitchFamily="2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oppins" panose="00000500000000000000" pitchFamily="2" charset="0"/>
          <a:ea typeface="+mn-ea"/>
          <a:cs typeface="Poppins" panose="00000500000000000000" pitchFamily="2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H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indiannursingcouncil.org/uploads/pdf/162581803399632881260e803b133fde.pdf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hyperlink" Target="https://indiannursingcouncil.org/uploads/pdf/16777602712127346736400970f3f5c5.pdf" TargetMode="Externa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nrts.indiannursingcouncil.gov.in/login.nic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hyperlink" Target="https://www.manipal.edu/mcon-manipal/news-events/report--workshop-on--the-palliative-immersion-.html" TargetMode="Externa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nhsrcindia.org/sites/default/files/2021-07/1%20National%20Health%20Policy%202017%20%28English%29%20.pdf" TargetMode="External"/><Relationship Id="rId2" Type="http://schemas.openxmlformats.org/officeDocument/2006/relationships/hyperlink" Target="https://nhm.gov.in/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cn.ch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1C4DFAE-EF58-9304-7115-7B2C258F4DB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Freeform 2"/>
          <p:cNvSpPr>
            <a:spLocks noGrp="1" noRot="1" noMove="1" noResize="1" noEditPoints="1" noAdjustHandles="1" noChangeArrowheads="1" noChangeShapeType="1"/>
          </p:cNvSpPr>
          <p:nvPr/>
        </p:nvSpPr>
        <p:spPr>
          <a:xfrm rot="-483393">
            <a:off x="-1116041" y="1080843"/>
            <a:ext cx="15775358" cy="4988957"/>
          </a:xfrm>
          <a:custGeom>
            <a:avLst/>
            <a:gdLst/>
            <a:ahLst/>
            <a:cxnLst/>
            <a:rect l="l" t="t" r="r" b="b"/>
            <a:pathLst>
              <a:path w="23663037" h="7483436">
                <a:moveTo>
                  <a:pt x="0" y="0"/>
                </a:moveTo>
                <a:lnTo>
                  <a:pt x="23663037" y="0"/>
                </a:lnTo>
                <a:lnTo>
                  <a:pt x="23663037" y="7483435"/>
                </a:lnTo>
                <a:lnTo>
                  <a:pt x="0" y="748343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H" sz="1200"/>
          </a:p>
        </p:txBody>
      </p:sp>
      <p:sp>
        <p:nvSpPr>
          <p:cNvPr id="4" name="TextBox 4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685800" y="5264102"/>
            <a:ext cx="6005047" cy="6200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381"/>
              </a:lnSpc>
            </a:pPr>
            <a:r>
              <a:rPr lang="en-US" sz="2267" b="1" dirty="0">
                <a:solidFill>
                  <a:srgbClr val="3A5CB7"/>
                </a:solidFill>
                <a:latin typeface="Poppins Bold"/>
                <a:ea typeface="Poppins Bold"/>
                <a:cs typeface="Poppins Bold"/>
                <a:sym typeface="Poppins Bold"/>
              </a:rPr>
              <a:t>Webinar: </a:t>
            </a:r>
            <a:r>
              <a:rPr lang="en-US" sz="2267" b="1" dirty="0">
                <a:solidFill>
                  <a:srgbClr val="02216F"/>
                </a:solidFill>
                <a:latin typeface="Poppins Bold"/>
                <a:ea typeface="Poppins Bold"/>
                <a:cs typeface="Poppins Bold"/>
                <a:sym typeface="Poppins Bold"/>
              </a:rPr>
              <a:t>Empowering Student &amp; Early Career Nurses to Shape the Future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8794165" y="5037758"/>
            <a:ext cx="3321635" cy="16927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381"/>
              </a:lnSpc>
            </a:pPr>
            <a:endParaRPr lang="en-US" sz="2267" dirty="0">
              <a:solidFill>
                <a:srgbClr val="02216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fontAlgn="base"/>
            <a:r>
              <a:rPr lang="en-US" i="1" dirty="0">
                <a:solidFill>
                  <a:schemeClr val="accent1">
                    <a:lumMod val="75000"/>
                  </a:schemeClr>
                </a:solidFill>
              </a:rPr>
              <a:t>Arnold Mokshit Ammanna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pPr fontAlgn="base"/>
            <a:r>
              <a:rPr lang="en-US" i="1" dirty="0">
                <a:solidFill>
                  <a:schemeClr val="accent1">
                    <a:lumMod val="75000"/>
                  </a:schemeClr>
                </a:solidFill>
              </a:rPr>
              <a:t>Fourth year BSc Nursing 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pPr fontAlgn="base"/>
            <a:r>
              <a:rPr lang="en-US" i="1" dirty="0">
                <a:solidFill>
                  <a:schemeClr val="accent1">
                    <a:lumMod val="75000"/>
                  </a:schemeClr>
                </a:solidFill>
              </a:rPr>
              <a:t>Manipal College of Nursing 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pPr fontAlgn="base"/>
            <a:r>
              <a:rPr lang="en-US" i="1" dirty="0">
                <a:solidFill>
                  <a:schemeClr val="accent1">
                    <a:lumMod val="75000"/>
                  </a:schemeClr>
                </a:solidFill>
              </a:rPr>
              <a:t>SECN Organizational representative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pPr fontAlgn="base"/>
            <a:r>
              <a:rPr lang="en-US" i="1" dirty="0">
                <a:solidFill>
                  <a:schemeClr val="accent1">
                    <a:lumMod val="75000"/>
                  </a:schemeClr>
                </a:solidFill>
              </a:rPr>
              <a:t>International Council of Nurses 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Freeform 3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85800" y="685800"/>
            <a:ext cx="6190111" cy="1792553"/>
          </a:xfrm>
          <a:custGeom>
            <a:avLst/>
            <a:gdLst/>
            <a:ahLst/>
            <a:cxnLst/>
            <a:rect l="l" t="t" r="r" b="b"/>
            <a:pathLst>
              <a:path w="9285166" h="2688829">
                <a:moveTo>
                  <a:pt x="0" y="0"/>
                </a:moveTo>
                <a:lnTo>
                  <a:pt x="9285166" y="0"/>
                </a:lnTo>
                <a:lnTo>
                  <a:pt x="9285166" y="2688829"/>
                </a:lnTo>
                <a:lnTo>
                  <a:pt x="0" y="268882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H" sz="12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AB7FDD-9291-01F4-DA1C-52B2C9885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04545"/>
            <a:ext cx="10515600" cy="1090509"/>
          </a:xfrm>
        </p:spPr>
        <p:txBody>
          <a:bodyPr anchor="ctr">
            <a:normAutofit/>
          </a:bodyPr>
          <a:lstStyle/>
          <a:p>
            <a:pPr algn="ctr"/>
            <a:r>
              <a:rPr lang="en-US" u="sng" dirty="0"/>
              <a:t>Power of Professional </a:t>
            </a:r>
            <a:endParaRPr lang="en-CH" u="sng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F834330-7555-A55A-9F11-D2A687E998F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2422" y="1850675"/>
            <a:ext cx="2565918" cy="1429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7B37A2E-7845-6B4B-82BD-2C4D5CDC9784}"/>
              </a:ext>
            </a:extLst>
          </p:cNvPr>
          <p:cNvSpPr txBox="1"/>
          <p:nvPr/>
        </p:nvSpPr>
        <p:spPr>
          <a:xfrm>
            <a:off x="4388259" y="1995054"/>
            <a:ext cx="654147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u="sng" dirty="0"/>
              <a:t>Standardisation</a:t>
            </a:r>
          </a:p>
          <a:p>
            <a:r>
              <a:rPr lang="en-IN" sz="1600" dirty="0"/>
              <a:t>Every nurse graduating in India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dirty="0"/>
              <a:t>Builds a strong scientific base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dirty="0"/>
              <a:t>Develops clinical reasoning early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dirty="0"/>
              <a:t>Leads evidence-based </a:t>
            </a:r>
            <a:r>
              <a:rPr lang="en-IN" sz="1600" dirty="0" err="1"/>
              <a:t>practicece</a:t>
            </a:r>
            <a:r>
              <a:rPr lang="en-IN" sz="1600" dirty="0"/>
              <a:t> from the beginning</a:t>
            </a:r>
          </a:p>
          <a:p>
            <a:endParaRPr lang="en-IN" sz="2800" dirty="0"/>
          </a:p>
          <a:p>
            <a:r>
              <a:rPr lang="en-IN" sz="1200" dirty="0">
                <a:hlinkClick r:id="rId3"/>
              </a:rPr>
              <a:t>https://indiannursingcouncil.org/uploads/pdf/162581803399632881260e803b133fde.pdf</a:t>
            </a:r>
            <a:endParaRPr lang="en-IN" sz="1200" dirty="0"/>
          </a:p>
          <a:p>
            <a:endParaRPr lang="en-IN" sz="1200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82247B45-1B9B-1D94-EB7B-22352CA446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8997" y="4447757"/>
            <a:ext cx="3687745" cy="2054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BBD8FA9-41EC-BB48-6D31-D9218F7E353F}"/>
              </a:ext>
            </a:extLst>
          </p:cNvPr>
          <p:cNvSpPr txBox="1"/>
          <p:nvPr/>
        </p:nvSpPr>
        <p:spPr>
          <a:xfrm>
            <a:off x="492369" y="4239725"/>
            <a:ext cx="654147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u="sng" dirty="0"/>
              <a:t>Quality Assurance</a:t>
            </a:r>
          </a:p>
          <a:p>
            <a:r>
              <a:rPr lang="en-IN" sz="1600" dirty="0"/>
              <a:t>INC ensures this through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dirty="0"/>
              <a:t>Inspection of the institution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dirty="0"/>
              <a:t>Accreditation processes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dirty="0"/>
              <a:t>Monitoring of faculty and infrastructure </a:t>
            </a:r>
          </a:p>
          <a:p>
            <a:endParaRPr lang="en-IN" sz="2800" dirty="0"/>
          </a:p>
          <a:p>
            <a:r>
              <a:rPr lang="en-IN" sz="1200" dirty="0">
                <a:hlinkClick r:id="rId5"/>
              </a:rPr>
              <a:t>https://indiannursingcouncil.org/uploads/pdf/16777602712127346736400970f3f5c5.pdf</a:t>
            </a:r>
            <a:endParaRPr lang="en-IN" sz="1200" dirty="0"/>
          </a:p>
          <a:p>
            <a:endParaRPr lang="en-IN" sz="12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FBDD49-F59A-D511-38DE-65769A3ED17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69" y="1717462"/>
            <a:ext cx="3471826" cy="2397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673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58A3D2-A259-C678-801A-71D99F3573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5B6A70D-CA36-0A5D-98C3-58B45493FE57}"/>
              </a:ext>
            </a:extLst>
          </p:cNvPr>
          <p:cNvSpPr txBox="1"/>
          <p:nvPr/>
        </p:nvSpPr>
        <p:spPr>
          <a:xfrm>
            <a:off x="709128" y="1156995"/>
            <a:ext cx="1069288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800" u="sng" dirty="0"/>
              <a:t>Student Nurses Association</a:t>
            </a:r>
          </a:p>
          <a:p>
            <a:endParaRPr lang="en-IN" sz="1600" dirty="0"/>
          </a:p>
          <a:p>
            <a:r>
              <a:rPr lang="en-IN" sz="1600" dirty="0"/>
              <a:t>SNA provides a platform where students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dirty="0"/>
              <a:t>Take leadership roles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dirty="0"/>
              <a:t>Organize program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dirty="0"/>
              <a:t>Engage in community health activities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IN" sz="1600" dirty="0"/>
          </a:p>
          <a:p>
            <a:r>
              <a:rPr lang="en-IN" sz="1600" dirty="0"/>
              <a:t>With committees such as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dirty="0"/>
              <a:t>Social welfare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dirty="0"/>
              <a:t>Health education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dirty="0"/>
              <a:t>Cultural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dirty="0"/>
              <a:t>Financial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dirty="0"/>
              <a:t>Judiciary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dirty="0"/>
              <a:t>Research</a:t>
            </a:r>
          </a:p>
          <a:p>
            <a:endParaRPr lang="en-IN" sz="1200" dirty="0"/>
          </a:p>
          <a:p>
            <a:endParaRPr lang="en-IN" sz="12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0F9C4B5-FF39-78FC-F36C-94C923F2C4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6896" y="1663466"/>
            <a:ext cx="2145802" cy="160935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D7D3EE9-2308-4979-E3AF-D316D6EBA0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1486" y="3326820"/>
            <a:ext cx="2861386" cy="160953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3C87D2B-6D3F-69C4-E6E8-FC1A2D2B4F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1486" y="1667422"/>
            <a:ext cx="2861386" cy="160953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E74A286-2C26-7BF3-B4C5-7AB17776526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7160" y="3326820"/>
            <a:ext cx="2285273" cy="152351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7F0775F-A4FE-2263-5B7E-93C8535ED3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5164" y="5026176"/>
            <a:ext cx="2861386" cy="183182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6FE051BD-B077-49A3-EF11-A0F41812E9C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7159" y="5137323"/>
            <a:ext cx="2285273" cy="1609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2989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6AE056C-02BC-2CC0-A2B8-E2A1B25A96D2}"/>
              </a:ext>
            </a:extLst>
          </p:cNvPr>
          <p:cNvSpPr txBox="1"/>
          <p:nvPr/>
        </p:nvSpPr>
        <p:spPr>
          <a:xfrm>
            <a:off x="6472892" y="4175845"/>
            <a:ext cx="654147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u="sng" dirty="0"/>
              <a:t>Digital Governance</a:t>
            </a:r>
          </a:p>
          <a:p>
            <a:r>
              <a:rPr lang="en-IN" sz="1600" dirty="0"/>
              <a:t>What does this achieve?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dirty="0"/>
              <a:t>Recognition beyond college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dirty="0"/>
              <a:t>Clear professional identity from the start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dirty="0"/>
              <a:t>Inclusion in the national healthcare workforce</a:t>
            </a:r>
          </a:p>
          <a:p>
            <a:endParaRPr lang="en-IN" sz="2800" dirty="0"/>
          </a:p>
          <a:p>
            <a:r>
              <a:rPr lang="en-IN" sz="1200" dirty="0">
                <a:hlinkClick r:id="rId2"/>
              </a:rPr>
              <a:t>https://nrts.indiannursingcouncil.gov.in/login.nic</a:t>
            </a:r>
            <a:r>
              <a:rPr lang="en-IN" sz="1200" dirty="0"/>
              <a:t> </a:t>
            </a:r>
          </a:p>
          <a:p>
            <a:endParaRPr lang="en-IN" sz="1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CCA5E80-3F95-88C2-6A99-84DAA93D46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005" y="3517641"/>
            <a:ext cx="3023995" cy="30511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789DA6B-695C-5C70-18F6-7631ACBA89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19" y="3517641"/>
            <a:ext cx="2930386" cy="103604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B3D1014-6D6C-CAB7-A595-46164BBEE238}"/>
              </a:ext>
            </a:extLst>
          </p:cNvPr>
          <p:cNvSpPr txBox="1"/>
          <p:nvPr/>
        </p:nvSpPr>
        <p:spPr>
          <a:xfrm>
            <a:off x="817467" y="961054"/>
            <a:ext cx="6842966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2800" u="sng" dirty="0"/>
              <a:t>Competency based training</a:t>
            </a:r>
          </a:p>
          <a:p>
            <a:r>
              <a:rPr lang="en-IN" sz="1600" dirty="0"/>
              <a:t>Various modules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dirty="0"/>
              <a:t>IMNCI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dirty="0"/>
              <a:t>SBA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dirty="0"/>
              <a:t>Palliative care, BLS, ALS</a:t>
            </a:r>
          </a:p>
          <a:p>
            <a:endParaRPr lang="en-IN" sz="1600" dirty="0"/>
          </a:p>
          <a:p>
            <a:r>
              <a:rPr lang="en-IN" sz="1200" dirty="0">
                <a:hlinkClick r:id="rId5"/>
              </a:rPr>
              <a:t>https://www.manipal.edu/mcon-manipal/news-events/report--workshop-on--the-palliative-immersion-.html#</a:t>
            </a:r>
            <a:endParaRPr lang="en-IN" sz="12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19D9B1C-FA50-FBA7-40AF-A00C8EF6424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433" y="1158657"/>
            <a:ext cx="3957569" cy="2062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6670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A3CF22-AC3B-3CF1-E391-A147F78402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2EAD788-ED48-FF1E-3F87-11B0DD175983}"/>
              </a:ext>
            </a:extLst>
          </p:cNvPr>
          <p:cNvSpPr txBox="1"/>
          <p:nvPr/>
        </p:nvSpPr>
        <p:spPr>
          <a:xfrm>
            <a:off x="4462904" y="4254508"/>
            <a:ext cx="654147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u="sng" dirty="0"/>
              <a:t>Advanced roles</a:t>
            </a:r>
          </a:p>
          <a:p>
            <a:r>
              <a:rPr lang="en-IN" sz="1600" dirty="0"/>
              <a:t>Mid-Level Health Care Provider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dirty="0"/>
              <a:t>Assessing patients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dirty="0"/>
              <a:t>Making clinical decisions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dirty="0"/>
              <a:t>Initiating treatment</a:t>
            </a:r>
          </a:p>
          <a:p>
            <a:endParaRPr lang="en-IN" sz="2800" dirty="0"/>
          </a:p>
          <a:p>
            <a:r>
              <a:rPr lang="en-IN" sz="1200" dirty="0">
                <a:hlinkClick r:id="rId2"/>
              </a:rPr>
              <a:t>https://nhm.gov.in/</a:t>
            </a:r>
            <a:r>
              <a:rPr lang="en-IN" sz="1200" dirty="0"/>
              <a:t> </a:t>
            </a:r>
          </a:p>
          <a:p>
            <a:endParaRPr lang="en-IN"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84279F-CBD3-5262-1E3B-062EAF200671}"/>
              </a:ext>
            </a:extLst>
          </p:cNvPr>
          <p:cNvSpPr txBox="1"/>
          <p:nvPr/>
        </p:nvSpPr>
        <p:spPr>
          <a:xfrm>
            <a:off x="645201" y="1064512"/>
            <a:ext cx="654147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2800" u="sng" dirty="0"/>
              <a:t>Policy Support</a:t>
            </a:r>
          </a:p>
          <a:p>
            <a:r>
              <a:rPr lang="en-IN" sz="1600" dirty="0"/>
              <a:t>It emphasizes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dirty="0"/>
              <a:t>Expanding nursing workforce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dirty="0"/>
              <a:t>Encouraging advanced education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sz="1600" dirty="0"/>
              <a:t>Promoting specialization</a:t>
            </a:r>
          </a:p>
          <a:p>
            <a:endParaRPr lang="en-IN" sz="2800" dirty="0"/>
          </a:p>
          <a:p>
            <a:r>
              <a:rPr lang="en-IN" sz="1200" dirty="0">
                <a:hlinkClick r:id="rId3"/>
              </a:rPr>
              <a:t>https://nhsrcindia.org/sites/default/files/2021-07/1%20National%20Health%20Policy%202017%20%28English%29%20.pdf</a:t>
            </a:r>
            <a:endParaRPr lang="en-IN" sz="1200" dirty="0"/>
          </a:p>
          <a:p>
            <a:endParaRPr lang="en-IN" sz="1200" dirty="0"/>
          </a:p>
          <a:p>
            <a:endParaRPr lang="en-IN" sz="1200" dirty="0"/>
          </a:p>
          <a:p>
            <a:endParaRPr lang="en-IN" sz="1200" dirty="0"/>
          </a:p>
        </p:txBody>
      </p:sp>
      <p:pic>
        <p:nvPicPr>
          <p:cNvPr id="3078" name="Picture 6">
            <a:extLst>
              <a:ext uri="{FF2B5EF4-FFF2-40B4-BE49-F238E27FC236}">
                <a16:creationId xmlns:a16="http://schemas.microsoft.com/office/drawing/2014/main" id="{71586464-3E79-E889-6017-1713561B7D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201" y="4284164"/>
            <a:ext cx="3093202" cy="2002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>
            <a:extLst>
              <a:ext uri="{FF2B5EF4-FFF2-40B4-BE49-F238E27FC236}">
                <a16:creationId xmlns:a16="http://schemas.microsoft.com/office/drawing/2014/main" id="{8C896433-ED4A-308A-D318-47BA8E6FE6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4579" y="921503"/>
            <a:ext cx="2827612" cy="2677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67390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441718-6343-C400-B04E-5DE8D87635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F522DC6-1AD7-641E-1A10-D73B71077669}"/>
              </a:ext>
            </a:extLst>
          </p:cNvPr>
          <p:cNvSpPr txBox="1"/>
          <p:nvPr/>
        </p:nvSpPr>
        <p:spPr>
          <a:xfrm>
            <a:off x="813625" y="2435289"/>
            <a:ext cx="811577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dirty="0"/>
              <a:t>Strong clinical foundation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dirty="0"/>
              <a:t>Early leadership through SNA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dirty="0"/>
              <a:t>Hands on experience from training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dirty="0"/>
              <a:t>Clear professional identity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dirty="0"/>
              <a:t>Defined career pathways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IN" dirty="0"/>
              <a:t>Leadership roles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D396C95-4D40-CB5D-4B9C-A11CC1E2F85D}"/>
              </a:ext>
            </a:extLst>
          </p:cNvPr>
          <p:cNvSpPr txBox="1"/>
          <p:nvPr/>
        </p:nvSpPr>
        <p:spPr>
          <a:xfrm>
            <a:off x="3249028" y="1311725"/>
            <a:ext cx="4627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200" b="1" dirty="0"/>
              <a:t>So what has changed?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11FAD12-78B5-84D6-82F7-969656B3B5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435" y="2138509"/>
            <a:ext cx="7435780" cy="2347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69808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5895B9-2694-4521-9BF3-594D14D6C3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DD175C5-3AB0-2121-CDD3-C257DFD3AC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022" y="1209940"/>
            <a:ext cx="2368114" cy="23769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A964F36-6525-C166-1349-16C7832271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292" y="1209941"/>
            <a:ext cx="2368114" cy="2377028"/>
          </a:xfrm>
          <a:prstGeom prst="rect">
            <a:avLst/>
          </a:prstGeom>
        </p:spPr>
      </p:pic>
      <p:pic>
        <p:nvPicPr>
          <p:cNvPr id="4100" name="Picture 4" descr="Indian Nursing Council - Wikipedia">
            <a:extLst>
              <a:ext uri="{FF2B5EF4-FFF2-40B4-BE49-F238E27FC236}">
                <a16:creationId xmlns:a16="http://schemas.microsoft.com/office/drawing/2014/main" id="{B94D4132-98CE-0120-5A10-24EEEAF157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5674" y="1209940"/>
            <a:ext cx="2153175" cy="237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20EDA77-7B19-3C00-BF5E-1E1AA44DBAAF}"/>
              </a:ext>
            </a:extLst>
          </p:cNvPr>
          <p:cNvSpPr txBox="1"/>
          <p:nvPr/>
        </p:nvSpPr>
        <p:spPr>
          <a:xfrm>
            <a:off x="599022" y="3806890"/>
            <a:ext cx="23027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Properly educated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72A11BD-BC6C-B06C-9DE5-748530A21B11}"/>
              </a:ext>
            </a:extLst>
          </p:cNvPr>
          <p:cNvSpPr txBox="1"/>
          <p:nvPr/>
        </p:nvSpPr>
        <p:spPr>
          <a:xfrm>
            <a:off x="9290180" y="3710474"/>
            <a:ext cx="23027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Given autonomy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564768B-516A-78CC-F8C4-0B181B74576E}"/>
              </a:ext>
            </a:extLst>
          </p:cNvPr>
          <p:cNvSpPr txBox="1"/>
          <p:nvPr/>
        </p:nvSpPr>
        <p:spPr>
          <a:xfrm>
            <a:off x="6290861" y="3710474"/>
            <a:ext cx="2772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Professionally regulated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AC8D228-CE7D-7A99-266B-904F94C5B439}"/>
              </a:ext>
            </a:extLst>
          </p:cNvPr>
          <p:cNvSpPr txBox="1"/>
          <p:nvPr/>
        </p:nvSpPr>
        <p:spPr>
          <a:xfrm>
            <a:off x="3547608" y="3771896"/>
            <a:ext cx="23027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dirty="0"/>
              <a:t>Competently trained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7013A85-F51F-0F6E-2B7A-BF42B68BF4D7}"/>
              </a:ext>
            </a:extLst>
          </p:cNvPr>
          <p:cNvSpPr txBox="1"/>
          <p:nvPr/>
        </p:nvSpPr>
        <p:spPr>
          <a:xfrm>
            <a:off x="3547608" y="4596100"/>
            <a:ext cx="46279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3200" b="1" dirty="0"/>
              <a:t>Transform Healthcare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274683D-746D-4F6E-3243-B2450A8C75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1588" y="1268161"/>
            <a:ext cx="2716995" cy="2318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4385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6178BB3-CF6C-9BD3-A008-953E16D345A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23D331-5DF8-30E9-060F-A6AD1961D611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idx="1"/>
          </p:nvPr>
        </p:nvSpPr>
        <p:spPr>
          <a:xfrm>
            <a:off x="838200" y="5674662"/>
            <a:ext cx="10515600" cy="10045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1800" b="1" dirty="0">
                <a:solidFill>
                  <a:srgbClr val="002060"/>
                </a:solidFill>
              </a:rPr>
              <a:t>@ICNurses</a:t>
            </a:r>
          </a:p>
          <a:p>
            <a:pPr marL="0" indent="0" algn="ctr">
              <a:buNone/>
            </a:pPr>
            <a:r>
              <a:rPr lang="en-US" sz="1800" b="1" dirty="0">
                <a:solidFill>
                  <a:srgbClr val="00206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www.icn.ch</a:t>
            </a:r>
            <a:endParaRPr lang="en-CH" sz="1800" b="1" dirty="0">
              <a:solidFill>
                <a:srgbClr val="00206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6020C6-1289-CF7B-E095-23A6F21CC45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>
          <a:xfrm>
            <a:off x="859341" y="2904734"/>
            <a:ext cx="10515600" cy="743527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FF6727"/>
                </a:solidFill>
              </a:rPr>
              <a:t>THANK YOU</a:t>
            </a:r>
            <a:endParaRPr lang="en-CH" b="1" dirty="0">
              <a:solidFill>
                <a:srgbClr val="FF6727"/>
              </a:solidFill>
            </a:endParaRPr>
          </a:p>
        </p:txBody>
      </p:sp>
      <p:sp>
        <p:nvSpPr>
          <p:cNvPr id="7" name="Freeform 2">
            <a:extLst>
              <a:ext uri="{FF2B5EF4-FFF2-40B4-BE49-F238E27FC236}">
                <a16:creationId xmlns:a16="http://schemas.microsoft.com/office/drawing/2014/main" id="{3A3327E5-8337-22B6-E177-D1AD5379D942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 rot="21337943">
            <a:off x="-1770538" y="1382718"/>
            <a:ext cx="15775358" cy="4988957"/>
          </a:xfrm>
          <a:custGeom>
            <a:avLst/>
            <a:gdLst/>
            <a:ahLst/>
            <a:cxnLst/>
            <a:rect l="l" t="t" r="r" b="b"/>
            <a:pathLst>
              <a:path w="23663037" h="7483436">
                <a:moveTo>
                  <a:pt x="0" y="0"/>
                </a:moveTo>
                <a:lnTo>
                  <a:pt x="23663037" y="0"/>
                </a:lnTo>
                <a:lnTo>
                  <a:pt x="23663037" y="7483435"/>
                </a:lnTo>
                <a:lnTo>
                  <a:pt x="0" y="748343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H" sz="12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5A69703-FDD3-BDAB-4543-CA8B2344F85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040" y="-107121"/>
            <a:ext cx="10801920" cy="2833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7900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CN_Powerpoint_template" id="{D3B44E34-10DB-4D1C-BC9B-FA7002876B41}" vid="{671A2D78-7D41-4748-8324-7892EFC9286D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7229505CB510348B0F7A53ECB484217" ma:contentTypeVersion="17" ma:contentTypeDescription="Create a new document." ma:contentTypeScope="" ma:versionID="e36a5dd289de089da9887539cb2f6322">
  <xsd:schema xmlns:xsd="http://www.w3.org/2001/XMLSchema" xmlns:xs="http://www.w3.org/2001/XMLSchema" xmlns:p="http://schemas.microsoft.com/office/2006/metadata/properties" xmlns:ns2="4056df59-2255-4d31-8485-0e0c6ddce885" xmlns:ns3="bf09a5cc-e37b-48f9-9b17-b009d4300dcf" targetNamespace="http://schemas.microsoft.com/office/2006/metadata/properties" ma:root="true" ma:fieldsID="9b309aedb17de09987e60de19d1e365a" ns2:_="" ns3:_="">
    <xsd:import namespace="4056df59-2255-4d31-8485-0e0c6ddce885"/>
    <xsd:import namespace="bf09a5cc-e37b-48f9-9b17-b009d4300dc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2:MediaServiceBillingMetadata" minOccurs="0"/>
                <xsd:element ref="ns2: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56df59-2255-4d31-8485-0e0c6ddce8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07759254-4a84-471f-a15f-9579a62aa7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  <xsd:element name="Date" ma:index="24" nillable="true" ma:displayName="Date" ma:format="DateOnly" ma:internalName="Dat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09a5cc-e37b-48f9-9b17-b009d4300dcf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3b6ca02b-bf82-4690-a0db-4d838a892ebb}" ma:internalName="TaxCatchAll" ma:showField="CatchAllData" ma:web="bf09a5cc-e37b-48f9-9b17-b009d4300d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f09a5cc-e37b-48f9-9b17-b009d4300dcf" xsi:nil="true"/>
    <Date xmlns="4056df59-2255-4d31-8485-0e0c6ddce885" xsi:nil="true"/>
    <lcf76f155ced4ddcb4097134ff3c332f xmlns="4056df59-2255-4d31-8485-0e0c6ddce88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2CE3A91-8F91-4AB2-8195-4C9803C13AE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056df59-2255-4d31-8485-0e0c6ddce885"/>
    <ds:schemaRef ds:uri="bf09a5cc-e37b-48f9-9b17-b009d4300dc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0866340-01E2-4A72-8E60-240AAA8ABD3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6D753F8-39DC-426F-9C09-35131C89BB38}">
  <ds:schemaRefs>
    <ds:schemaRef ds:uri="http://schemas.microsoft.com/office/2006/metadata/properties"/>
    <ds:schemaRef ds:uri="http://schemas.microsoft.com/office/infopath/2007/PartnerControls"/>
    <ds:schemaRef ds:uri="bf09a5cc-e37b-48f9-9b17-b009d4300dcf"/>
    <ds:schemaRef ds:uri="4056df59-2255-4d31-8485-0e0c6ddce88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ICN_Powerpoint_template</Template>
  <TotalTime>150</TotalTime>
  <Words>296</Words>
  <Application>Microsoft Office PowerPoint</Application>
  <PresentationFormat>Widescreen</PresentationFormat>
  <Paragraphs>81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Poppins</vt:lpstr>
      <vt:lpstr>Poppins Bold</vt:lpstr>
      <vt:lpstr>Office Theme</vt:lpstr>
      <vt:lpstr>PowerPoint Presentation</vt:lpstr>
      <vt:lpstr>Power of Professional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Brenda De Oliveira</dc:creator>
  <cp:lastModifiedBy>ARNOLD MOKSHIT AMMANNA - 220501120 - MCONMPL</cp:lastModifiedBy>
  <cp:revision>4</cp:revision>
  <dcterms:created xsi:type="dcterms:W3CDTF">2026-04-28T11:26:08Z</dcterms:created>
  <dcterms:modified xsi:type="dcterms:W3CDTF">2026-05-05T04:33:57Z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0x01010077229505CB510348B0F7A53ECB484217</vt:lpwstr>
  </property>
  <property fmtid="{D5CDD505-2E9C-101B-9397-08002B2CF9AE}" pid="3" name="MediaServiceImageTags">
    <vt:lpwstr/>
  </property>
</Properties>
</file>