
<file path=[Content_Types].xml><?xml version="1.0" encoding="utf-8"?>
<Types xmlns="http://schemas.openxmlformats.org/package/2006/content-types">
  <Default Extension="fntdata" ContentType="application/x-fontdata"/>
  <Default Extension="odttf" ContentType="application/vnd.openxmlformats-officedocument.obfuscatedFont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12192000"/>
  <p:notesSz cx="6858000" cy="9144000"/>
  <p:embeddedFontLst>
    <p:embeddedFont>
      <p:font typeface="Poppins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r:id="rId18" roundtripDataSignature="AMtx7mg3OXucgbaSonIWnUTNymGShw5XL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3840"/>
      </p:guideLst>
    </p:cSldViewPr>
  </p:slideViewPr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customschemas.google.com/relationships/presentationmetadata" Target="metadata"/><Relationship Id="rId8" Type="http://schemas.openxmlformats.org/officeDocument/2006/relationships/slide" Target="slides/slide3.xml"/><Relationship Id="rId3" Type="http://schemas.openxmlformats.org/officeDocument/2006/relationships/presProps" Target="presProps.xml"/><Relationship Id="rId21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font" Target="fonts/Poppins-boldItalic.fntdata"/><Relationship Id="rId7" Type="http://schemas.openxmlformats.org/officeDocument/2006/relationships/slide" Target="slides/slide2.xml"/><Relationship Id="rId2" Type="http://schemas.openxmlformats.org/officeDocument/2006/relationships/viewProps" Target="viewProps.xml"/><Relationship Id="rId16" Type="http://schemas.openxmlformats.org/officeDocument/2006/relationships/font" Target="fonts/Poppins-italic.fntdata"/><Relationship Id="rId20" Type="http://schemas.openxmlformats.org/officeDocument/2006/relationships/customXml" Target="../customXml/item2.xml"/><Relationship Id="rId11" Type="http://schemas.openxmlformats.org/officeDocument/2006/relationships/slide" Target="slides/slide6.xml"/><Relationship Id="rId1" Type="http://schemas.openxmlformats.org/officeDocument/2006/relationships/theme" Target="theme/theme1.xml"/><Relationship Id="rId6" Type="http://schemas.openxmlformats.org/officeDocument/2006/relationships/slide" Target="slides/slide1.xml"/><Relationship Id="rId15" Type="http://schemas.openxmlformats.org/officeDocument/2006/relationships/font" Target="fonts/Poppins-bold.fntdata"/><Relationship Id="rId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customXml" Target="../customXml/item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39a95024b54_0_4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39a95024b5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9a95024b54_0_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9a95024b5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9a9e9918a0_0_4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9a9e9918a0_0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9a95024b54_0_2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9a95024b54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5"/>
          <p:cNvSpPr txBox="1"/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5"/>
          <p:cNvSpPr txBox="1"/>
          <p:nvPr>
            <p:ph idx="1" type="body"/>
          </p:nvPr>
        </p:nvSpPr>
        <p:spPr>
          <a:xfrm rot="5400000">
            <a:off x="4064248" y="-1112589"/>
            <a:ext cx="4063505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6"/>
          <p:cNvSpPr txBox="1"/>
          <p:nvPr>
            <p:ph type="title"/>
          </p:nvPr>
        </p:nvSpPr>
        <p:spPr>
          <a:xfrm rot="5400000">
            <a:off x="7454251" y="2277413"/>
            <a:ext cx="5170199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16"/>
          <p:cNvSpPr txBox="1"/>
          <p:nvPr>
            <p:ph idx="1" type="body"/>
          </p:nvPr>
        </p:nvSpPr>
        <p:spPr>
          <a:xfrm rot="5400000">
            <a:off x="2120251" y="-275287"/>
            <a:ext cx="5170199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7"/>
          <p:cNvSpPr txBox="1"/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7"/>
          <p:cNvSpPr txBox="1"/>
          <p:nvPr>
            <p:ph idx="1" type="body"/>
          </p:nvPr>
        </p:nvSpPr>
        <p:spPr>
          <a:xfrm>
            <a:off x="838200" y="2113458"/>
            <a:ext cx="10515600" cy="40635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8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6000"/>
              <a:buFont typeface="Poppi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8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6000"/>
              <a:buFont typeface="Poppins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0"/>
          <p:cNvSpPr txBox="1"/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1"/>
          <p:cNvSpPr txBox="1"/>
          <p:nvPr>
            <p:ph type="title"/>
          </p:nvPr>
        </p:nvSpPr>
        <p:spPr>
          <a:xfrm>
            <a:off x="839788" y="85725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1"/>
          <p:cNvSpPr txBox="1"/>
          <p:nvPr>
            <p:ph idx="1" type="body"/>
          </p:nvPr>
        </p:nvSpPr>
        <p:spPr>
          <a:xfrm>
            <a:off x="836612" y="218281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8" name="Google Shape;28;p11"/>
          <p:cNvSpPr txBox="1"/>
          <p:nvPr>
            <p:ph idx="2" type="body"/>
          </p:nvPr>
        </p:nvSpPr>
        <p:spPr>
          <a:xfrm>
            <a:off x="839788" y="3006725"/>
            <a:ext cx="5157787" cy="3182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11"/>
          <p:cNvSpPr txBox="1"/>
          <p:nvPr>
            <p:ph idx="3" type="body"/>
          </p:nvPr>
        </p:nvSpPr>
        <p:spPr>
          <a:xfrm>
            <a:off x="6169024" y="218281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0" name="Google Shape;30;p11"/>
          <p:cNvSpPr txBox="1"/>
          <p:nvPr>
            <p:ph idx="4" type="body"/>
          </p:nvPr>
        </p:nvSpPr>
        <p:spPr>
          <a:xfrm>
            <a:off x="6172200" y="3006725"/>
            <a:ext cx="5183188" cy="318293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2"/>
          <p:cNvSpPr txBox="1"/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3"/>
          <p:cNvSpPr txBox="1"/>
          <p:nvPr>
            <p:ph type="title"/>
          </p:nvPr>
        </p:nvSpPr>
        <p:spPr>
          <a:xfrm>
            <a:off x="836612" y="987425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3200"/>
              <a:buFont typeface="Poppi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36" name="Google Shape;36;p13"/>
          <p:cNvSpPr txBox="1"/>
          <p:nvPr>
            <p:ph idx="2" type="body"/>
          </p:nvPr>
        </p:nvSpPr>
        <p:spPr>
          <a:xfrm>
            <a:off x="839788" y="2613890"/>
            <a:ext cx="3932237" cy="325509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/>
          <p:nvPr>
            <p:ph type="title"/>
          </p:nvPr>
        </p:nvSpPr>
        <p:spPr>
          <a:xfrm>
            <a:off x="836612" y="987425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3200"/>
              <a:buFont typeface="Poppi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40" name="Google Shape;40;p14"/>
          <p:cNvSpPr txBox="1"/>
          <p:nvPr>
            <p:ph idx="1" type="body"/>
          </p:nvPr>
        </p:nvSpPr>
        <p:spPr>
          <a:xfrm>
            <a:off x="839788" y="2587626"/>
            <a:ext cx="3932237" cy="32813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9.xml"/><Relationship Id="rId10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1" Type="http://schemas.openxmlformats.org/officeDocument/2006/relationships/image" Target="../media/image11.png"/><Relationship Id="rId2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904545"/>
            <a:ext cx="10515600" cy="10905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4400"/>
              <a:buFont typeface="Poppins"/>
              <a:buNone/>
              <a:defRPr b="0" i="0" sz="4400" u="none" cap="none" strike="noStrike">
                <a:solidFill>
                  <a:srgbClr val="3A5CB7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2113458"/>
            <a:ext cx="10515600" cy="40635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and black background&#10;&#10;Description automatically generated" id="8" name="Google Shape;8;p5"/>
          <p:cNvPicPr preferRelativeResize="0"/>
          <p:nvPr/>
        </p:nvPicPr>
        <p:blipFill rotWithShape="1">
          <a:blip r:embed="rId1">
            <a:alphaModFix/>
          </a:blip>
          <a:srcRect b="45698" l="0" r="0" t="42599"/>
          <a:stretch/>
        </p:blipFill>
        <p:spPr>
          <a:xfrm rot="10800000">
            <a:off x="2761673" y="0"/>
            <a:ext cx="9430327" cy="78614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9;p5"/>
          <p:cNvSpPr txBox="1"/>
          <p:nvPr/>
        </p:nvSpPr>
        <p:spPr>
          <a:xfrm>
            <a:off x="9624291" y="254570"/>
            <a:ext cx="1729509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@ICNurses</a:t>
            </a:r>
            <a:endParaRPr b="1" i="0" sz="12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0" name="Google Shape;1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38200" y="95059"/>
            <a:ext cx="2184319" cy="63296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10.png"/><Relationship Id="rId5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Relationship Id="rId4" Type="http://schemas.openxmlformats.org/officeDocument/2006/relationships/hyperlink" Target="http://www.icn.ch/" TargetMode="External"/><Relationship Id="rId5" Type="http://schemas.openxmlformats.org/officeDocument/2006/relationships/image" Target="../media/image10.png"/><Relationship Id="rId6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"/>
          <p:cNvSpPr/>
          <p:nvPr/>
        </p:nvSpPr>
        <p:spPr>
          <a:xfrm rot="-483393">
            <a:off x="-1116041" y="1080843"/>
            <a:ext cx="15775358" cy="4988957"/>
          </a:xfrm>
          <a:custGeom>
            <a:rect b="b" l="l" r="r" t="t"/>
            <a:pathLst>
              <a:path extrusionOk="0" h="7483436" w="23663037">
                <a:moveTo>
                  <a:pt x="0" y="0"/>
                </a:moveTo>
                <a:lnTo>
                  <a:pt x="23663037" y="0"/>
                </a:lnTo>
                <a:lnTo>
                  <a:pt x="23663037" y="7483435"/>
                </a:lnTo>
                <a:lnTo>
                  <a:pt x="0" y="74834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1"/>
          <p:cNvSpPr txBox="1"/>
          <p:nvPr/>
        </p:nvSpPr>
        <p:spPr>
          <a:xfrm>
            <a:off x="685800" y="5264102"/>
            <a:ext cx="6005047" cy="62004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50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67">
                <a:solidFill>
                  <a:srgbClr val="3A5CB7"/>
                </a:solidFill>
                <a:latin typeface="Poppins"/>
                <a:ea typeface="Poppins"/>
                <a:cs typeface="Poppins"/>
                <a:sym typeface="Poppins"/>
              </a:rPr>
              <a:t>Webinar: </a:t>
            </a:r>
            <a:r>
              <a:rPr b="1" lang="en-US" sz="2267">
                <a:solidFill>
                  <a:srgbClr val="02216F"/>
                </a:solidFill>
                <a:latin typeface="Poppins"/>
                <a:ea typeface="Poppins"/>
                <a:cs typeface="Poppins"/>
                <a:sym typeface="Poppins"/>
              </a:rPr>
              <a:t>Empowering Student &amp; Early Career Nurses to Shape the Future</a:t>
            </a:r>
            <a:endParaRPr/>
          </a:p>
        </p:txBody>
      </p:sp>
      <p:sp>
        <p:nvSpPr>
          <p:cNvPr id="54" name="Google Shape;54;p1"/>
          <p:cNvSpPr txBox="1"/>
          <p:nvPr/>
        </p:nvSpPr>
        <p:spPr>
          <a:xfrm>
            <a:off x="7005900" y="5264100"/>
            <a:ext cx="4799100" cy="1081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r">
              <a:lnSpc>
                <a:spcPct val="1050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67">
                <a:solidFill>
                  <a:srgbClr val="02216F"/>
                </a:solidFill>
                <a:latin typeface="Poppins"/>
                <a:ea typeface="Poppins"/>
                <a:cs typeface="Poppins"/>
                <a:sym typeface="Poppins"/>
              </a:rPr>
              <a:t>Miranda Garcia Zeliz</a:t>
            </a:r>
            <a:endParaRPr/>
          </a:p>
          <a:p>
            <a:pPr indent="0" lvl="0" marL="0" marR="0" rtl="0" algn="r">
              <a:lnSpc>
                <a:spcPct val="1050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67">
                <a:solidFill>
                  <a:srgbClr val="02216F"/>
                </a:solidFill>
                <a:latin typeface="Poppins"/>
                <a:ea typeface="Poppins"/>
                <a:cs typeface="Poppins"/>
                <a:sym typeface="Poppins"/>
              </a:rPr>
              <a:t>Alliance SECN </a:t>
            </a:r>
            <a:endParaRPr sz="2267">
              <a:solidFill>
                <a:srgbClr val="02216F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r">
              <a:lnSpc>
                <a:spcPct val="10502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67">
                <a:solidFill>
                  <a:srgbClr val="02216F"/>
                </a:solidFill>
                <a:latin typeface="Poppins"/>
                <a:ea typeface="Poppins"/>
                <a:cs typeface="Poppins"/>
                <a:sym typeface="Poppins"/>
              </a:rPr>
              <a:t>Argentine Federation of Nursing</a:t>
            </a:r>
            <a:endParaRPr sz="2267">
              <a:solidFill>
                <a:srgbClr val="02216F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5" name="Google Shape;55;p1"/>
          <p:cNvSpPr/>
          <p:nvPr/>
        </p:nvSpPr>
        <p:spPr>
          <a:xfrm>
            <a:off x="685800" y="685800"/>
            <a:ext cx="6190111" cy="1792553"/>
          </a:xfrm>
          <a:custGeom>
            <a:rect b="b" l="l" r="r" t="t"/>
            <a:pathLst>
              <a:path extrusionOk="0" h="2688829" w="9285166">
                <a:moveTo>
                  <a:pt x="0" y="0"/>
                </a:moveTo>
                <a:lnTo>
                  <a:pt x="9285166" y="0"/>
                </a:lnTo>
                <a:lnTo>
                  <a:pt x="9285166" y="2688829"/>
                </a:lnTo>
                <a:lnTo>
                  <a:pt x="0" y="26888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"/>
          <p:cNvSpPr txBox="1"/>
          <p:nvPr>
            <p:ph type="title"/>
          </p:nvPr>
        </p:nvSpPr>
        <p:spPr>
          <a:xfrm>
            <a:off x="838200" y="904545"/>
            <a:ext cx="10515600" cy="10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4400"/>
              <a:buFont typeface="Poppins"/>
              <a:buNone/>
            </a:pPr>
            <a:r>
              <a:rPr b="1" lang="en-US"/>
              <a:t>Power of Peace</a:t>
            </a:r>
            <a:endParaRPr b="1"/>
          </a:p>
        </p:txBody>
      </p:sp>
      <p:sp>
        <p:nvSpPr>
          <p:cNvPr id="61" name="Google Shape;61;p2"/>
          <p:cNvSpPr txBox="1"/>
          <p:nvPr>
            <p:ph idx="1" type="body"/>
          </p:nvPr>
        </p:nvSpPr>
        <p:spPr>
          <a:xfrm>
            <a:off x="634100" y="2140050"/>
            <a:ext cx="7849500" cy="20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2286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What do we understand by this power?</a:t>
            </a:r>
            <a:endParaRPr sz="2700"/>
          </a:p>
          <a:p>
            <a:pPr indent="0" lvl="0" marL="2286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Why is it important?</a:t>
            </a:r>
            <a:endParaRPr sz="2700"/>
          </a:p>
          <a:p>
            <a:pPr indent="0" lvl="0" marL="228600" rtl="0" algn="l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What are the consequences?</a:t>
            </a:r>
            <a:endParaRPr sz="2700"/>
          </a:p>
        </p:txBody>
      </p:sp>
      <p:pic>
        <p:nvPicPr>
          <p:cNvPr id="62" name="Google Shape;62;p2" title="Captura de pantalla 2026-05-05 15090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576775" y="3702975"/>
            <a:ext cx="2777025" cy="2717175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"/>
          <p:cNvSpPr/>
          <p:nvPr/>
        </p:nvSpPr>
        <p:spPr>
          <a:xfrm>
            <a:off x="838200" y="4587450"/>
            <a:ext cx="6539100" cy="10905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000">
                <a:latin typeface="Poppins"/>
                <a:ea typeface="Poppins"/>
                <a:cs typeface="Poppins"/>
                <a:sym typeface="Poppins"/>
              </a:rPr>
              <a:t>Nursing as an agent of stability, trust, and resilience</a:t>
            </a:r>
            <a:endParaRPr b="1" sz="20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" name="Google Shape;64;p2"/>
          <p:cNvSpPr/>
          <p:nvPr/>
        </p:nvSpPr>
        <p:spPr>
          <a:xfrm>
            <a:off x="7846800" y="4675950"/>
            <a:ext cx="840900" cy="913500"/>
          </a:xfrm>
          <a:prstGeom prst="chevron">
            <a:avLst>
              <a:gd fmla="val 50000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39a95024b54_0_42"/>
          <p:cNvSpPr txBox="1"/>
          <p:nvPr>
            <p:ph type="title"/>
          </p:nvPr>
        </p:nvSpPr>
        <p:spPr>
          <a:xfrm>
            <a:off x="1849450" y="1047425"/>
            <a:ext cx="8819700" cy="10905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/>
              <a:t>How do we contribute to peace?</a:t>
            </a:r>
            <a:endParaRPr b="1" sz="4000"/>
          </a:p>
        </p:txBody>
      </p:sp>
      <p:pic>
        <p:nvPicPr>
          <p:cNvPr id="70" name="Google Shape;70;g39a95024b54_0_42" title="2026-06-15 (1).png"/>
          <p:cNvPicPr preferRelativeResize="0"/>
          <p:nvPr/>
        </p:nvPicPr>
        <p:blipFill rotWithShape="1">
          <a:blip r:embed="rId3">
            <a:alphaModFix/>
          </a:blip>
          <a:srcRect b="0" l="0" r="1108" t="33475"/>
          <a:stretch/>
        </p:blipFill>
        <p:spPr>
          <a:xfrm>
            <a:off x="665525" y="2268125"/>
            <a:ext cx="10860950" cy="4107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/>
          <p:nvPr>
            <p:ph idx="4294967295" type="title"/>
          </p:nvPr>
        </p:nvSpPr>
        <p:spPr>
          <a:xfrm>
            <a:off x="838200" y="904545"/>
            <a:ext cx="10515600" cy="10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4400"/>
              <a:buFont typeface="Poppins"/>
              <a:buNone/>
            </a:pPr>
            <a:r>
              <a:rPr b="1" lang="en-US" sz="3500"/>
              <a:t>Argentine examples</a:t>
            </a:r>
            <a:endParaRPr b="1" sz="3500"/>
          </a:p>
        </p:txBody>
      </p:sp>
      <p:sp>
        <p:nvSpPr>
          <p:cNvPr id="76" name="Google Shape;76;p3"/>
          <p:cNvSpPr txBox="1"/>
          <p:nvPr>
            <p:ph idx="4294967295" type="body"/>
          </p:nvPr>
        </p:nvSpPr>
        <p:spPr>
          <a:xfrm>
            <a:off x="838200" y="2140050"/>
            <a:ext cx="7849500" cy="16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/>
              <a:t>P</a:t>
            </a:r>
            <a:r>
              <a:rPr lang="en-US" sz="2700"/>
              <a:t>eace as inclusion</a:t>
            </a:r>
            <a:endParaRPr sz="2700"/>
          </a:p>
        </p:txBody>
      </p:sp>
      <p:pic>
        <p:nvPicPr>
          <p:cNvPr id="77" name="Google Shape;77;p3" title="Captura de pantalla 2026-05-05 15151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850" y="3130400"/>
            <a:ext cx="5690201" cy="3124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" name="Google Shape;78;p3"/>
          <p:cNvGrpSpPr/>
          <p:nvPr/>
        </p:nvGrpSpPr>
        <p:grpSpPr>
          <a:xfrm>
            <a:off x="6495050" y="2684700"/>
            <a:ext cx="3697200" cy="744300"/>
            <a:chOff x="6454925" y="2306325"/>
            <a:chExt cx="3697200" cy="744300"/>
          </a:xfrm>
        </p:grpSpPr>
        <p:sp>
          <p:nvSpPr>
            <p:cNvPr id="79" name="Google Shape;79;p3"/>
            <p:cNvSpPr/>
            <p:nvPr/>
          </p:nvSpPr>
          <p:spPr>
            <a:xfrm>
              <a:off x="6454925" y="2306325"/>
              <a:ext cx="3697200" cy="744300"/>
            </a:xfrm>
            <a:prstGeom prst="roundRect">
              <a:avLst>
                <a:gd fmla="val 16667" name="adj"/>
              </a:avLst>
            </a:prstGeom>
            <a:solidFill>
              <a:schemeClr val="accen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80" name="Google Shape;80;p3"/>
            <p:cNvSpPr txBox="1"/>
            <p:nvPr/>
          </p:nvSpPr>
          <p:spPr>
            <a:xfrm>
              <a:off x="6565475" y="2416350"/>
              <a:ext cx="34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2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C</a:t>
              </a:r>
              <a:r>
                <a:rPr b="1" lang="en-US" sz="2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ultural</a:t>
              </a:r>
              <a:r>
                <a:rPr b="1" lang="en-US" sz="2400">
                  <a:solidFill>
                    <a:schemeClr val="lt1"/>
                  </a:solidFill>
                </a:rPr>
                <a:t> </a:t>
              </a:r>
              <a:r>
                <a:rPr b="1" lang="en-US" sz="2400">
                  <a:solidFill>
                    <a:schemeClr val="lt1"/>
                  </a:solidFill>
                  <a:latin typeface="Poppins"/>
                  <a:ea typeface="Poppins"/>
                  <a:cs typeface="Poppins"/>
                  <a:sym typeface="Poppins"/>
                </a:rPr>
                <a:t>mediation</a:t>
              </a:r>
              <a:endParaRPr b="1" sz="24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81" name="Google Shape;81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9100" y="1131185"/>
            <a:ext cx="11353802" cy="57268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9a95024b54_0_9"/>
          <p:cNvSpPr txBox="1"/>
          <p:nvPr>
            <p:ph idx="4294967295" type="title"/>
          </p:nvPr>
        </p:nvSpPr>
        <p:spPr>
          <a:xfrm>
            <a:off x="838200" y="904545"/>
            <a:ext cx="10515600" cy="10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4400"/>
              <a:buFont typeface="Poppins"/>
              <a:buNone/>
            </a:pPr>
            <a:r>
              <a:rPr lang="en-US" sz="3200"/>
              <a:t>Argentine examples</a:t>
            </a:r>
            <a:endParaRPr sz="3200"/>
          </a:p>
        </p:txBody>
      </p:sp>
      <p:sp>
        <p:nvSpPr>
          <p:cNvPr id="87" name="Google Shape;87;g39a95024b54_0_9"/>
          <p:cNvSpPr txBox="1"/>
          <p:nvPr>
            <p:ph idx="4294967295" type="body"/>
          </p:nvPr>
        </p:nvSpPr>
        <p:spPr>
          <a:xfrm>
            <a:off x="838200" y="2140050"/>
            <a:ext cx="7849500" cy="162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1590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600"/>
              <a:buChar char="•"/>
            </a:pPr>
            <a:r>
              <a:rPr lang="en-US" sz="2600"/>
              <a:t>Peace as stability</a:t>
            </a:r>
            <a:endParaRPr sz="2600"/>
          </a:p>
        </p:txBody>
      </p:sp>
      <p:pic>
        <p:nvPicPr>
          <p:cNvPr id="88" name="Google Shape;88;g39a95024b54_0_9"/>
          <p:cNvPicPr preferRelativeResize="0"/>
          <p:nvPr/>
        </p:nvPicPr>
        <p:blipFill rotWithShape="1">
          <a:blip r:embed="rId3">
            <a:alphaModFix/>
          </a:blip>
          <a:srcRect b="7158" l="0" r="0" t="0"/>
          <a:stretch/>
        </p:blipFill>
        <p:spPr>
          <a:xfrm>
            <a:off x="330600" y="1058450"/>
            <a:ext cx="11790875" cy="5521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9a9e9918a0_0_421"/>
          <p:cNvSpPr txBox="1"/>
          <p:nvPr>
            <p:ph idx="4294967295" type="title"/>
          </p:nvPr>
        </p:nvSpPr>
        <p:spPr>
          <a:xfrm>
            <a:off x="838200" y="904545"/>
            <a:ext cx="10515600" cy="10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4400"/>
              <a:buFont typeface="Poppins"/>
              <a:buNone/>
            </a:pPr>
            <a:r>
              <a:rPr lang="en-US"/>
              <a:t>New generations of peace</a:t>
            </a:r>
            <a:endParaRPr/>
          </a:p>
        </p:txBody>
      </p:sp>
      <p:sp>
        <p:nvSpPr>
          <p:cNvPr id="94" name="Google Shape;94;g39a9e9918a0_0_421"/>
          <p:cNvSpPr/>
          <p:nvPr/>
        </p:nvSpPr>
        <p:spPr>
          <a:xfrm>
            <a:off x="272750" y="2203800"/>
            <a:ext cx="4306200" cy="4059600"/>
          </a:xfrm>
          <a:prstGeom prst="ellipse">
            <a:avLst/>
          </a:prstGeom>
          <a:solidFill>
            <a:schemeClr val="accent1"/>
          </a:solidFill>
          <a:ln cap="flat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5" name="Google Shape;95;g39a9e9918a0_0_421"/>
          <p:cNvSpPr/>
          <p:nvPr/>
        </p:nvSpPr>
        <p:spPr>
          <a:xfrm>
            <a:off x="3803400" y="2217039"/>
            <a:ext cx="4306200" cy="4059600"/>
          </a:xfrm>
          <a:prstGeom prst="ellipse">
            <a:avLst/>
          </a:prstGeom>
          <a:solidFill>
            <a:schemeClr val="accent5"/>
          </a:solidFill>
          <a:ln cap="flat" cmpd="sng" w="9525">
            <a:solidFill>
              <a:srgbClr val="6FA8DC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6" name="Google Shape;96;g39a9e9918a0_0_421"/>
          <p:cNvSpPr/>
          <p:nvPr/>
        </p:nvSpPr>
        <p:spPr>
          <a:xfrm>
            <a:off x="7711025" y="2203800"/>
            <a:ext cx="4306200" cy="4059600"/>
          </a:xfrm>
          <a:prstGeom prst="ellipse">
            <a:avLst/>
          </a:prstGeom>
          <a:solidFill>
            <a:srgbClr val="C9DAF8"/>
          </a:solidFill>
          <a:ln cap="flat" cmpd="sng" w="9525">
            <a:solidFill>
              <a:srgbClr val="C9DAF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97" name="Google Shape;97;g39a9e9918a0_0_421"/>
          <p:cNvSpPr txBox="1"/>
          <p:nvPr>
            <p:ph idx="4294967295" type="body"/>
          </p:nvPr>
        </p:nvSpPr>
        <p:spPr>
          <a:xfrm>
            <a:off x="617900" y="3900000"/>
            <a:ext cx="3615900" cy="66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rgbClr val="FF6727"/>
                </a:solidFill>
              </a:rPr>
              <a:t>Peace as identity</a:t>
            </a:r>
            <a:endParaRPr b="1" sz="2600">
              <a:solidFill>
                <a:srgbClr val="FF6727"/>
              </a:solidFill>
            </a:endParaRPr>
          </a:p>
        </p:txBody>
      </p:sp>
      <p:sp>
        <p:nvSpPr>
          <p:cNvPr id="98" name="Google Shape;98;g39a9e9918a0_0_421"/>
          <p:cNvSpPr txBox="1"/>
          <p:nvPr>
            <p:ph idx="4294967295" type="body"/>
          </p:nvPr>
        </p:nvSpPr>
        <p:spPr>
          <a:xfrm>
            <a:off x="8266250" y="3956100"/>
            <a:ext cx="4029000" cy="5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228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/>
              <a:t>Building Leaders</a:t>
            </a:r>
            <a:endParaRPr b="1" sz="2600"/>
          </a:p>
        </p:txBody>
      </p:sp>
      <p:sp>
        <p:nvSpPr>
          <p:cNvPr id="99" name="Google Shape;99;g39a9e9918a0_0_421"/>
          <p:cNvSpPr txBox="1"/>
          <p:nvPr>
            <p:ph idx="4294967295" type="body"/>
          </p:nvPr>
        </p:nvSpPr>
        <p:spPr>
          <a:xfrm>
            <a:off x="4502400" y="3956100"/>
            <a:ext cx="2908200" cy="5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853"/>
              <a:buNone/>
            </a:pPr>
            <a:r>
              <a:rPr b="1" lang="en-US" sz="2615">
                <a:solidFill>
                  <a:schemeClr val="lt1"/>
                </a:solidFill>
              </a:rPr>
              <a:t>A tool for action</a:t>
            </a:r>
            <a:endParaRPr b="1" sz="2615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39a95024b54_0_27"/>
          <p:cNvSpPr txBox="1"/>
          <p:nvPr>
            <p:ph idx="4294967295" type="title"/>
          </p:nvPr>
        </p:nvSpPr>
        <p:spPr>
          <a:xfrm>
            <a:off x="838200" y="991545"/>
            <a:ext cx="10515600" cy="1090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A5CB7"/>
              </a:buClr>
              <a:buSzPts val="4400"/>
              <a:buFont typeface="Poppins"/>
              <a:buNone/>
            </a:pPr>
            <a:r>
              <a:rPr lang="en-US"/>
              <a:t>Final reflections</a:t>
            </a:r>
            <a:endParaRPr/>
          </a:p>
        </p:txBody>
      </p:sp>
      <p:sp>
        <p:nvSpPr>
          <p:cNvPr id="105" name="Google Shape;105;g39a95024b54_0_27"/>
          <p:cNvSpPr txBox="1"/>
          <p:nvPr/>
        </p:nvSpPr>
        <p:spPr>
          <a:xfrm>
            <a:off x="2250225" y="2543125"/>
            <a:ext cx="9941700" cy="2850600"/>
          </a:xfrm>
          <a:prstGeom prst="rect">
            <a:avLst/>
          </a:prstGeom>
          <a:solidFill>
            <a:srgbClr val="0942A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Peace</a:t>
            </a:r>
            <a:r>
              <a:rPr lang="en-US" sz="2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in Nursing is the art of building bridges where there are walls. By choosing cultural </a:t>
            </a:r>
            <a:r>
              <a:rPr lang="en-US" sz="2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sensitivity</a:t>
            </a:r>
            <a:r>
              <a:rPr lang="en-US" sz="2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and equity, we transform healthcare from a clinical encounter into a foundation for social trust</a:t>
            </a:r>
            <a:endParaRPr sz="22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Google Shape;11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"/>
          <p:cNvSpPr txBox="1"/>
          <p:nvPr>
            <p:ph idx="1" type="body"/>
          </p:nvPr>
        </p:nvSpPr>
        <p:spPr>
          <a:xfrm>
            <a:off x="838200" y="5674662"/>
            <a:ext cx="10515600" cy="10045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</a:pPr>
            <a:r>
              <a:rPr b="1" lang="en-US" sz="1800">
                <a:solidFill>
                  <a:srgbClr val="002060"/>
                </a:solidFill>
              </a:rPr>
              <a:t>@ICNurses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1800"/>
              <a:buNone/>
            </a:pPr>
            <a:r>
              <a:rPr b="1" lang="en-US" sz="1800" u="sng">
                <a:solidFill>
                  <a:srgbClr val="002060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www.icn.ch</a:t>
            </a:r>
            <a:endParaRPr b="1" sz="1800">
              <a:solidFill>
                <a:srgbClr val="002060"/>
              </a:solidFill>
            </a:endParaRPr>
          </a:p>
        </p:txBody>
      </p:sp>
      <p:sp>
        <p:nvSpPr>
          <p:cNvPr id="112" name="Google Shape;112;p4"/>
          <p:cNvSpPr txBox="1"/>
          <p:nvPr>
            <p:ph type="title"/>
          </p:nvPr>
        </p:nvSpPr>
        <p:spPr>
          <a:xfrm>
            <a:off x="859341" y="2904734"/>
            <a:ext cx="10515600" cy="74352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6727"/>
              </a:buClr>
              <a:buSzPts val="4400"/>
              <a:buFont typeface="Poppins"/>
              <a:buNone/>
            </a:pPr>
            <a:r>
              <a:rPr b="1" lang="en-US">
                <a:solidFill>
                  <a:srgbClr val="FF6727"/>
                </a:solidFill>
              </a:rPr>
              <a:t>THANK YOU</a:t>
            </a:r>
            <a:endParaRPr b="1">
              <a:solidFill>
                <a:srgbClr val="FF6727"/>
              </a:solidFill>
            </a:endParaRPr>
          </a:p>
        </p:txBody>
      </p:sp>
      <p:sp>
        <p:nvSpPr>
          <p:cNvPr id="113" name="Google Shape;113;p4"/>
          <p:cNvSpPr/>
          <p:nvPr/>
        </p:nvSpPr>
        <p:spPr>
          <a:xfrm>
            <a:off x="-117772" y="1378828"/>
            <a:ext cx="15795077" cy="4995194"/>
          </a:xfrm>
          <a:custGeom>
            <a:rect b="b" l="l" r="r" t="t"/>
            <a:pathLst>
              <a:path extrusionOk="0" h="7483436" w="23663037">
                <a:moveTo>
                  <a:pt x="0" y="0"/>
                </a:moveTo>
                <a:lnTo>
                  <a:pt x="23663037" y="0"/>
                </a:lnTo>
                <a:lnTo>
                  <a:pt x="23663037" y="7483435"/>
                </a:lnTo>
                <a:lnTo>
                  <a:pt x="0" y="748343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4" name="Google Shape;114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5040" y="-107121"/>
            <a:ext cx="10801920" cy="28331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29505CB510348B0F7A53ECB484217" ma:contentTypeVersion="17" ma:contentTypeDescription="Create a new document." ma:contentTypeScope="" ma:versionID="e36a5dd289de089da9887539cb2f6322">
  <xsd:schema xmlns:xsd="http://www.w3.org/2001/XMLSchema" xmlns:xs="http://www.w3.org/2001/XMLSchema" xmlns:p="http://schemas.microsoft.com/office/2006/metadata/properties" xmlns:ns2="4056df59-2255-4d31-8485-0e0c6ddce885" xmlns:ns3="bf09a5cc-e37b-48f9-9b17-b009d4300dcf" targetNamespace="http://schemas.microsoft.com/office/2006/metadata/properties" ma:root="true" ma:fieldsID="9b309aedb17de09987e60de19d1e365a" ns2:_="" ns3:_="">
    <xsd:import namespace="4056df59-2255-4d31-8485-0e0c6ddce885"/>
    <xsd:import namespace="bf09a5cc-e37b-48f9-9b17-b009d4300d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6df59-2255-4d31-8485-0e0c6ddce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759254-4a84-471f-a15f-9579a62aa7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Date" ma:index="24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a5cc-e37b-48f9-9b17-b009d4300dc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b6ca02b-bf82-4690-a0db-4d838a892ebb}" ma:internalName="TaxCatchAll" ma:showField="CatchAllData" ma:web="bf09a5cc-e37b-48f9-9b17-b009d4300d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9a5cc-e37b-48f9-9b17-b009d4300dcf" xsi:nil="true"/>
    <Date xmlns="4056df59-2255-4d31-8485-0e0c6ddce885" xsi:nil="true"/>
    <lcf76f155ced4ddcb4097134ff3c332f xmlns="4056df59-2255-4d31-8485-0e0c6ddce88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7C53ECB-E316-4FEA-B4F7-9D77DB752A86}"/>
</file>

<file path=customXml/itemProps2.xml><?xml version="1.0" encoding="utf-8"?>
<ds:datastoreItem xmlns:ds="http://schemas.openxmlformats.org/officeDocument/2006/customXml" ds:itemID="{C4A2AEC7-FDAC-49B6-889E-A620495C3BC1}"/>
</file>

<file path=customXml/itemProps3.xml><?xml version="1.0" encoding="utf-8"?>
<ds:datastoreItem xmlns:ds="http://schemas.openxmlformats.org/officeDocument/2006/customXml" ds:itemID="{FC4DC2B5-CA47-4C27-B645-2B610CCBD46F}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Brenda De Oliveira</dc:creator>
  <dcterms:created xsi:type="dcterms:W3CDTF">2026-04-28T11:26:08Z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0x01010077229505CB510348B0F7A53ECB484217</vt:lpwstr>
  </property>
  <property fmtid="{D5CDD505-2E9C-101B-9397-08002B2CF9AE}" pid="3" name="MediaServiceImageTags">
    <vt:lpwstr/>
  </property>
</Properties>
</file>