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4"/>
  </p:sldMasterIdLst>
  <p:sldIdLst>
    <p:sldId id="259" r:id="rId5"/>
    <p:sldId id="256" r:id="rId6"/>
    <p:sldId id="272" r:id="rId7"/>
    <p:sldId id="261" r:id="rId8"/>
    <p:sldId id="260" r:id="rId9"/>
    <p:sldId id="264" r:id="rId10"/>
    <p:sldId id="265" r:id="rId11"/>
    <p:sldId id="266" r:id="rId12"/>
    <p:sldId id="267" r:id="rId13"/>
    <p:sldId id="263" r:id="rId14"/>
    <p:sldId id="258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727"/>
    <a:srgbClr val="3A5CB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 showGuides="1">
      <p:cViewPr varScale="1">
        <p:scale>
          <a:sx n="159" d="100"/>
          <a:sy n="159" d="100"/>
        </p:scale>
        <p:origin x="2628" y="13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Edith Rojas" userId="4b06a656-46ab-426b-a104-dfac10b0be90" providerId="ADAL" clId="{9F3F2F08-00CF-4C95-9317-292D5690C257}"/>
    <pc:docChg chg="custSel modSld">
      <pc:chgData name="Edith Rojas" userId="4b06a656-46ab-426b-a104-dfac10b0be90" providerId="ADAL" clId="{9F3F2F08-00CF-4C95-9317-292D5690C257}" dt="2026-05-28T13:35:15.442" v="1" actId="27636"/>
      <pc:docMkLst>
        <pc:docMk/>
      </pc:docMkLst>
      <pc:sldChg chg="modSp mod">
        <pc:chgData name="Edith Rojas" userId="4b06a656-46ab-426b-a104-dfac10b0be90" providerId="ADAL" clId="{9F3F2F08-00CF-4C95-9317-292D5690C257}" dt="2026-05-28T13:35:15.426" v="0" actId="27636"/>
        <pc:sldMkLst>
          <pc:docMk/>
          <pc:sldMk cId="0" sldId="256"/>
        </pc:sldMkLst>
        <pc:spChg chg="mod">
          <ac:chgData name="Edith Rojas" userId="4b06a656-46ab-426b-a104-dfac10b0be90" providerId="ADAL" clId="{9F3F2F08-00CF-4C95-9317-292D5690C257}" dt="2026-05-28T13:35:15.426" v="0" actId="27636"/>
          <ac:spMkLst>
            <pc:docMk/>
            <pc:sldMk cId="0" sldId="256"/>
            <ac:spMk id="3" creationId="{00000000-0000-0000-0000-000000000000}"/>
          </ac:spMkLst>
        </pc:spChg>
      </pc:sldChg>
      <pc:sldChg chg="modSp mod">
        <pc:chgData name="Edith Rojas" userId="4b06a656-46ab-426b-a104-dfac10b0be90" providerId="ADAL" clId="{9F3F2F08-00CF-4C95-9317-292D5690C257}" dt="2026-05-28T13:35:15.442" v="1" actId="27636"/>
        <pc:sldMkLst>
          <pc:docMk/>
          <pc:sldMk cId="0" sldId="261"/>
        </pc:sldMkLst>
        <pc:spChg chg="mod">
          <ac:chgData name="Edith Rojas" userId="4b06a656-46ab-426b-a104-dfac10b0be90" providerId="ADAL" clId="{9F3F2F08-00CF-4C95-9317-292D5690C257}" dt="2026-05-28T13:35:15.442" v="1" actId="27636"/>
          <ac:spMkLst>
            <pc:docMk/>
            <pc:sldMk cId="0" sldId="261"/>
            <ac:spMk id="3" creationId="{00000000-0000-0000-0000-00000000000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1006763"/>
            <a:ext cx="2628900" cy="5170199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1006763"/>
            <a:ext cx="7734300" cy="517019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857250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6612" y="218281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3006725"/>
            <a:ext cx="5157787" cy="318293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69024" y="218281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006725"/>
            <a:ext cx="5183188" cy="318293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6612" y="987425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613890"/>
            <a:ext cx="3932237" cy="3255097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6612" y="987425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587626"/>
            <a:ext cx="3932237" cy="3281362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904545"/>
            <a:ext cx="10515600" cy="109050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2113458"/>
            <a:ext cx="10515600" cy="40635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8" name="Picture 7" descr="A blue and black background&#10;&#10;Description automatically generated"/>
          <p:cNvPicPr>
            <a:picLocks noChangeAspect="1"/>
          </p:cNvPicPr>
          <p:nvPr userDrawn="1"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599" b="45698"/>
          <a:stretch>
            <a:fillRect/>
          </a:stretch>
        </p:blipFill>
        <p:spPr>
          <a:xfrm rot="10800000">
            <a:off x="2761673" y="0"/>
            <a:ext cx="9430327" cy="786140"/>
          </a:xfrm>
          <a:prstGeom prst="rect">
            <a:avLst/>
          </a:prstGeom>
        </p:spPr>
      </p:pic>
      <p:sp>
        <p:nvSpPr>
          <p:cNvPr id="11" name="TextBox 10"/>
          <p:cNvSpPr txBox="1"/>
          <p:nvPr userDrawn="1"/>
        </p:nvSpPr>
        <p:spPr>
          <a:xfrm>
            <a:off x="9624291" y="254570"/>
            <a:ext cx="172950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b="1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@ICNurses</a:t>
            </a:r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95059"/>
            <a:ext cx="2184319" cy="632964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rgbClr val="3A5CB7"/>
          </a:solidFill>
          <a:latin typeface="Poppins" panose="00000500000000000000" pitchFamily="2" charset="0"/>
          <a:ea typeface="+mj-ea"/>
          <a:cs typeface="Poppins" panose="00000500000000000000" pitchFamily="2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Poppins" panose="00000500000000000000" pitchFamily="2" charset="0"/>
          <a:ea typeface="+mn-ea"/>
          <a:cs typeface="Poppins" panose="00000500000000000000" pitchFamily="2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Poppins" panose="00000500000000000000" pitchFamily="2" charset="0"/>
          <a:ea typeface="+mn-ea"/>
          <a:cs typeface="Poppins" panose="00000500000000000000" pitchFamily="2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Poppins" panose="00000500000000000000" pitchFamily="2" charset="0"/>
          <a:ea typeface="+mn-ea"/>
          <a:cs typeface="Poppins" panose="00000500000000000000" pitchFamily="2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Poppins" panose="00000500000000000000" pitchFamily="2" charset="0"/>
          <a:ea typeface="+mn-ea"/>
          <a:cs typeface="Poppins" panose="00000500000000000000" pitchFamily="2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Poppins" panose="00000500000000000000" pitchFamily="2" charset="0"/>
          <a:ea typeface="+mn-ea"/>
          <a:cs typeface="Poppins" panose="00000500000000000000" pitchFamily="2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cn.ch/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Freeform 2"/>
          <p:cNvSpPr>
            <a:spLocks noGrp="1" noRot="1" noMove="1" noResize="1" noEditPoints="1" noAdjustHandles="1" noChangeArrowheads="1" noChangeShapeType="1"/>
          </p:cNvSpPr>
          <p:nvPr/>
        </p:nvSpPr>
        <p:spPr>
          <a:xfrm rot="-483393">
            <a:off x="-1116041" y="1080843"/>
            <a:ext cx="15775358" cy="4988957"/>
          </a:xfrm>
          <a:custGeom>
            <a:avLst/>
            <a:gdLst/>
            <a:ahLst/>
            <a:cxnLst/>
            <a:rect l="l" t="t" r="r" b="b"/>
            <a:pathLst>
              <a:path w="23663037" h="7483436">
                <a:moveTo>
                  <a:pt x="0" y="0"/>
                </a:moveTo>
                <a:lnTo>
                  <a:pt x="23663037" y="0"/>
                </a:lnTo>
                <a:lnTo>
                  <a:pt x="23663037" y="7483435"/>
                </a:lnTo>
                <a:lnTo>
                  <a:pt x="0" y="7483435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US" sz="1200"/>
          </a:p>
        </p:txBody>
      </p:sp>
      <p:sp>
        <p:nvSpPr>
          <p:cNvPr id="4" name="TextBox 4"/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685800" y="5264102"/>
            <a:ext cx="6005047" cy="62004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380"/>
              </a:lnSpc>
            </a:pPr>
            <a:r>
              <a:rPr lang="en-US" sz="2265" b="1" dirty="0">
                <a:solidFill>
                  <a:srgbClr val="3A5CB7"/>
                </a:solidFill>
                <a:latin typeface="Poppins Bold"/>
                <a:ea typeface="Poppins Bold"/>
                <a:cs typeface="Poppins Bold"/>
                <a:sym typeface="Poppins Bold"/>
              </a:rPr>
              <a:t>Webinar: </a:t>
            </a:r>
            <a:r>
              <a:rPr lang="en-US" sz="2265" b="1" dirty="0">
                <a:solidFill>
                  <a:srgbClr val="02216F"/>
                </a:solidFill>
                <a:latin typeface="Poppins Bold"/>
                <a:ea typeface="Poppins Bold"/>
                <a:cs typeface="Poppins Bold"/>
                <a:sym typeface="Poppins Bold"/>
              </a:rPr>
              <a:t>Empowering Student &amp; Early Career Nurses to Shape the Future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8184565" y="5264102"/>
            <a:ext cx="3321635" cy="12204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380"/>
              </a:lnSpc>
            </a:pPr>
            <a:r>
              <a:rPr lang="en-US" sz="2265" dirty="0">
                <a:solidFill>
                  <a:srgbClr val="02216F"/>
                </a:solidFill>
                <a:latin typeface="Poppins"/>
                <a:ea typeface="Poppins"/>
                <a:cs typeface="Poppins"/>
                <a:sym typeface="Poppins"/>
              </a:rPr>
              <a:t>Idah Msimuko</a:t>
            </a:r>
          </a:p>
          <a:p>
            <a:pPr algn="r">
              <a:lnSpc>
                <a:spcPts val="2380"/>
              </a:lnSpc>
            </a:pPr>
            <a:r>
              <a:rPr lang="en-US" sz="2265" dirty="0">
                <a:solidFill>
                  <a:srgbClr val="02216F"/>
                </a:solidFill>
                <a:latin typeface="Poppins"/>
                <a:ea typeface="Poppins"/>
                <a:cs typeface="Poppins"/>
                <a:sym typeface="Poppins"/>
              </a:rPr>
              <a:t>fourth year student. Mzuzu Universty Malawie</a:t>
            </a:r>
          </a:p>
        </p:txBody>
      </p:sp>
      <p:sp>
        <p:nvSpPr>
          <p:cNvPr id="3" name="Freeform 3"/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685800" y="685800"/>
            <a:ext cx="6190111" cy="1792553"/>
          </a:xfrm>
          <a:custGeom>
            <a:avLst/>
            <a:gdLst/>
            <a:ahLst/>
            <a:cxnLst/>
            <a:rect l="l" t="t" r="r" b="b"/>
            <a:pathLst>
              <a:path w="9285166" h="2688829">
                <a:moveTo>
                  <a:pt x="0" y="0"/>
                </a:moveTo>
                <a:lnTo>
                  <a:pt x="9285166" y="0"/>
                </a:lnTo>
                <a:lnTo>
                  <a:pt x="9285166" y="2688829"/>
                </a:lnTo>
                <a:lnTo>
                  <a:pt x="0" y="2688829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US" sz="120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in Malawi, the power of numbers means no nursing student walks alone.</a:t>
            </a:r>
          </a:p>
          <a:p>
            <a:endParaRPr lang="en-US"/>
          </a:p>
          <a:p>
            <a:r>
              <a:rPr lang="en-US"/>
              <a:t>we turned a crisis of scholarships into a campaign of solidarity.</a:t>
            </a:r>
          </a:p>
          <a:p>
            <a:endParaRPr lang="en-US"/>
          </a:p>
          <a:p>
            <a:r>
              <a:rPr lang="en-US"/>
              <a:t>solidality is what keeps nurses in school, in practice and in saving lives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 noRot="1" noMove="1" noResize="1" noEditPoints="1" noAdjustHandles="1" noChangeArrowheads="1" noChangeShapeType="1"/>
          </p:cNvSpPr>
          <p:nvPr>
            <p:ph idx="1"/>
          </p:nvPr>
        </p:nvSpPr>
        <p:spPr>
          <a:xfrm>
            <a:off x="838200" y="5674662"/>
            <a:ext cx="10515600" cy="1004599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1800" b="1" dirty="0">
                <a:solidFill>
                  <a:srgbClr val="002060"/>
                </a:solidFill>
              </a:rPr>
              <a:t>@ICNurses</a:t>
            </a:r>
          </a:p>
          <a:p>
            <a:pPr marL="0" indent="0" algn="ctr">
              <a:buNone/>
            </a:pPr>
            <a:r>
              <a:rPr lang="en-US" sz="1800" b="1" dirty="0">
                <a:solidFill>
                  <a:srgbClr val="002060"/>
                </a:solidFill>
                <a:hlinkClick r:id="rId3"/>
              </a:rPr>
              <a:t>www.icn.ch</a:t>
            </a:r>
            <a:endParaRPr lang="en-US" sz="1800" b="1" dirty="0">
              <a:solidFill>
                <a:srgbClr val="002060"/>
              </a:solidFill>
            </a:endParaRPr>
          </a:p>
        </p:txBody>
      </p:sp>
      <p:sp>
        <p:nvSpPr>
          <p:cNvPr id="2" name="Title 1"/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>
          <a:xfrm>
            <a:off x="859341" y="2904734"/>
            <a:ext cx="10515600" cy="743527"/>
          </a:xfrm>
        </p:spPr>
        <p:txBody>
          <a:bodyPr/>
          <a:lstStyle/>
          <a:p>
            <a:pPr algn="ctr"/>
            <a:r>
              <a:rPr lang="en-US" b="1" dirty="0">
                <a:solidFill>
                  <a:srgbClr val="FF6727"/>
                </a:solidFill>
              </a:rPr>
              <a:t>THANK YOU</a:t>
            </a:r>
          </a:p>
        </p:txBody>
      </p:sp>
      <p:sp>
        <p:nvSpPr>
          <p:cNvPr id="7" name="Freeform 2"/>
          <p:cNvSpPr>
            <a:spLocks noGrp="1" noRot="1" noMove="1" noResize="1" noEditPoints="1" noAdjustHandles="1" noChangeArrowheads="1" noChangeShapeType="1"/>
          </p:cNvSpPr>
          <p:nvPr/>
        </p:nvSpPr>
        <p:spPr>
          <a:xfrm rot="21337943">
            <a:off x="-1770538" y="1382718"/>
            <a:ext cx="15775358" cy="4988957"/>
          </a:xfrm>
          <a:custGeom>
            <a:avLst/>
            <a:gdLst/>
            <a:ahLst/>
            <a:cxnLst/>
            <a:rect l="l" t="t" r="r" b="b"/>
            <a:pathLst>
              <a:path w="23663037" h="7483436">
                <a:moveTo>
                  <a:pt x="0" y="0"/>
                </a:moveTo>
                <a:lnTo>
                  <a:pt x="23663037" y="0"/>
                </a:lnTo>
                <a:lnTo>
                  <a:pt x="23663037" y="7483435"/>
                </a:lnTo>
                <a:lnTo>
                  <a:pt x="0" y="7483435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US" sz="1200" dirty="0"/>
          </a:p>
        </p:txBody>
      </p:sp>
      <p:pic>
        <p:nvPicPr>
          <p:cNvPr id="12" name="Picture 11"/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040" y="-107121"/>
            <a:ext cx="10801920" cy="2833116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904545"/>
            <a:ext cx="10515600" cy="1090509"/>
          </a:xfrm>
        </p:spPr>
        <p:txBody>
          <a:bodyPr anchor="ctr">
            <a:normAutofit fontScale="90000"/>
          </a:bodyPr>
          <a:lstStyle/>
          <a:p>
            <a:r>
              <a:rPr lang="en-US" dirty="0"/>
              <a:t>Power of numbers: students nurses turning size into strength</a:t>
            </a:r>
          </a:p>
        </p:txBody>
      </p:sp>
      <p:sp>
        <p:nvSpPr>
          <p:cNvPr id="3" name="Subtitle 2"/>
          <p:cNvSpPr>
            <a:spLocks noGrp="1"/>
          </p:cNvSpPr>
          <p:nvPr>
            <p:ph idx="1"/>
          </p:nvPr>
        </p:nvSpPr>
        <p:spPr>
          <a:xfrm>
            <a:off x="838200" y="2113458"/>
            <a:ext cx="10515600" cy="4063505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dirty="0"/>
          </a:p>
          <a:p>
            <a:r>
              <a:rPr lang="en-US" dirty="0"/>
              <a:t>how collective action turned a scholarship crisis into a success story</a:t>
            </a:r>
          </a:p>
          <a:p>
            <a:endParaRPr lang="en-US" dirty="0"/>
          </a:p>
          <a:p>
            <a:r>
              <a:rPr lang="en-US" dirty="0"/>
              <a:t>using our numbers to protect each other</a:t>
            </a:r>
          </a:p>
          <a:p>
            <a:endParaRPr lang="en-US" dirty="0"/>
          </a:p>
          <a:p>
            <a:r>
              <a:rPr lang="en-US" dirty="0"/>
              <a:t>linking to ICN IND 2026: Empowered nurses save lives.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power of numbers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In malawi, the power of numbers means that students nurses refused to let their peers drop out when scholarships were cut. </a:t>
            </a:r>
          </a:p>
        </p:txBody>
      </p:sp>
      <p:pic>
        <p:nvPicPr>
          <p:cNvPr id="4" name="Picture 3" descr="IMG-20250418-WA00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01330" y="2981960"/>
            <a:ext cx="4090035" cy="398716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/>
              <a:t>how numbers became our power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114093"/>
            <a:ext cx="10515600" cy="4063505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/>
          </a:p>
          <a:p>
            <a:r>
              <a:rPr lang="en-US"/>
              <a:t>instead of waiting, we decided to</a:t>
            </a:r>
          </a:p>
          <a:p>
            <a:pPr marL="0" indent="0">
              <a:buNone/>
            </a:pPr>
            <a:r>
              <a:rPr lang="en-US"/>
              <a:t>act togather. </a:t>
            </a:r>
          </a:p>
          <a:p>
            <a:pPr marL="0" indent="0">
              <a:buNone/>
            </a:pPr>
            <a:endParaRPr lang="en-US"/>
          </a:p>
          <a:p>
            <a:pPr marL="0" indent="0">
              <a:buNone/>
            </a:pPr>
            <a:r>
              <a:rPr lang="en-US"/>
              <a:t>when we stand togather, no one</a:t>
            </a:r>
          </a:p>
          <a:p>
            <a:pPr marL="0" indent="0">
              <a:buNone/>
            </a:pPr>
            <a:r>
              <a:rPr lang="en-US"/>
              <a:t>walks alone.</a:t>
            </a:r>
          </a:p>
        </p:txBody>
      </p:sp>
      <p:pic>
        <p:nvPicPr>
          <p:cNvPr id="6" name="Picture 5" descr="IMG-20251117-WA0001"/>
          <p:cNvPicPr>
            <a:picLocks noChangeAspect="1"/>
          </p:cNvPicPr>
          <p:nvPr/>
        </p:nvPicPr>
        <p:blipFill>
          <a:blip r:embed="rId2"/>
          <a:srcRect l="785" t="-400" r="2761" b="-10004"/>
          <a:stretch>
            <a:fillRect/>
          </a:stretch>
        </p:blipFill>
        <p:spPr>
          <a:xfrm>
            <a:off x="7427595" y="1662430"/>
            <a:ext cx="4764405" cy="5351780"/>
          </a:xfrm>
          <a:prstGeom prst="rect">
            <a:avLst/>
          </a:prstGeom>
        </p:spPr>
      </p:pic>
      <p:sp>
        <p:nvSpPr>
          <p:cNvPr id="7" name="Text Box 6"/>
          <p:cNvSpPr txBox="1"/>
          <p:nvPr/>
        </p:nvSpPr>
        <p:spPr>
          <a:xfrm>
            <a:off x="4815205" y="1847850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/>
              <a:t>i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/>
              <a:t>scholarship stopped but we did not stop dreaming.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/>
              <a:t>collective action on the streets</a:t>
            </a:r>
          </a:p>
          <a:p>
            <a:pPr marL="0" indent="0">
              <a:buNone/>
            </a:pPr>
            <a:endParaRPr lang="en-US"/>
          </a:p>
        </p:txBody>
      </p:sp>
      <p:pic>
        <p:nvPicPr>
          <p:cNvPr id="4" name="Picture 3" descr="IMG-20250418-WA00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34810" y="2477770"/>
            <a:ext cx="4782185" cy="3836670"/>
          </a:xfrm>
          <a:prstGeom prst="rect">
            <a:avLst/>
          </a:prstGeom>
        </p:spPr>
      </p:pic>
      <p:pic>
        <p:nvPicPr>
          <p:cNvPr id="6" name="Picture 5" descr="IMG-20250714-WA000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125" y="2935605"/>
            <a:ext cx="6390640" cy="366649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/>
              <a:t>how we worked togather: power of numbers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/>
              <a:t>The power of numbers in action</a:t>
            </a:r>
          </a:p>
          <a:p>
            <a:r>
              <a:rPr lang="en-US"/>
              <a:t>organisation- planning committees, whatsapp groups, rosters. </a:t>
            </a:r>
          </a:p>
          <a:p>
            <a:r>
              <a:rPr lang="en-US"/>
              <a:t>unity- everyone contributed in their own way</a:t>
            </a:r>
          </a:p>
          <a:p>
            <a:r>
              <a:rPr lang="en-US"/>
              <a:t>impact- students who stayed and graduated</a:t>
            </a:r>
          </a:p>
          <a:p>
            <a:r>
              <a:rPr lang="en-US"/>
              <a:t>this is the true power of numbers when every student no matter how small their role, becomes part of collective solution 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what changed- the impact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students continueing their studies.</a:t>
            </a:r>
          </a:p>
          <a:p>
            <a:pPr marL="0" indent="0">
              <a:buNone/>
            </a:pPr>
            <a:endParaRPr lang="en-US"/>
          </a:p>
          <a:p>
            <a:r>
              <a:rPr lang="en-US"/>
              <a:t>some are now graduating registering as nurses and starting to serve communities.</a:t>
            </a:r>
          </a:p>
          <a:p>
            <a:pPr marL="0" indent="0">
              <a:buNone/>
            </a:pPr>
            <a:endParaRPr lang="en-US"/>
          </a:p>
          <a:p>
            <a:r>
              <a:rPr lang="en-US"/>
              <a:t>the experience strengthened our student nursing association and solidality culture for future cohorts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when a student who almost dropped out stands in front of a class and says “ you are the reason i am still here” you feel the real power of numbers</a:t>
            </a:r>
          </a:p>
          <a:p>
            <a:endParaRPr lang="en-US"/>
          </a:p>
          <a:p>
            <a:r>
              <a:rPr lang="en-US"/>
              <a:t>our message to the global SECN community is “ where there are many, there is hope”</a:t>
            </a:r>
          </a:p>
          <a:p>
            <a:pPr marL="0" indent="0">
              <a:buNone/>
            </a:pPr>
            <a:endParaRPr lang="en-US"/>
          </a:p>
          <a:p>
            <a:r>
              <a:rPr lang="en-US"/>
              <a:t>when we act togather we can protect our own.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/>
              <a:t>power of numbers: empowered nurses saves lives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ICNs 2026 theme, stresses that nurses need fair conditions , support and investment to maximise their life saving impact.</a:t>
            </a:r>
          </a:p>
          <a:p>
            <a:r>
              <a:rPr lang="en-US"/>
              <a:t>when student nurses organise their numbers, not just to protest, but to raise funds, share resources and support each other, we turn our size into a shield that protects our future workforce and those they will serve.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noAutofit/>
      </a:bodyPr>
      <a:lstStyle>
        <a:defPPr>
          <a:defRPr lang="en-US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bf09a5cc-e37b-48f9-9b17-b009d4300dcf" xsi:nil="true"/>
    <Date xmlns="4056df59-2255-4d31-8485-0e0c6ddce885" xsi:nil="true"/>
    <lcf76f155ced4ddcb4097134ff3c332f xmlns="4056df59-2255-4d31-8485-0e0c6ddce885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7229505CB510348B0F7A53ECB484217" ma:contentTypeVersion="17" ma:contentTypeDescription="Create a new document." ma:contentTypeScope="" ma:versionID="e36a5dd289de089da9887539cb2f6322">
  <xsd:schema xmlns:xsd="http://www.w3.org/2001/XMLSchema" xmlns:xs="http://www.w3.org/2001/XMLSchema" xmlns:p="http://schemas.microsoft.com/office/2006/metadata/properties" xmlns:ns2="4056df59-2255-4d31-8485-0e0c6ddce885" xmlns:ns3="bf09a5cc-e37b-48f9-9b17-b009d4300dcf" targetNamespace="http://schemas.microsoft.com/office/2006/metadata/properties" ma:root="true" ma:fieldsID="9b309aedb17de09987e60de19d1e365a" ns2:_="" ns3:_="">
    <xsd:import namespace="4056df59-2255-4d31-8485-0e0c6ddce885"/>
    <xsd:import namespace="bf09a5cc-e37b-48f9-9b17-b009d4300dc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3:SharedWithUsers" minOccurs="0"/>
                <xsd:element ref="ns3:SharedWithDetails" minOccurs="0"/>
                <xsd:element ref="ns2:MediaServiceSearchPropertie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Location" minOccurs="0"/>
                <xsd:element ref="ns2:MediaServiceBillingMetadata" minOccurs="0"/>
                <xsd:element ref="ns2:Dat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056df59-2255-4d31-8485-0e0c6ddce88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3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lcf76f155ced4ddcb4097134ff3c332f" ma:index="15" nillable="true" ma:taxonomy="true" ma:internalName="lcf76f155ced4ddcb4097134ff3c332f" ma:taxonomyFieldName="MediaServiceImageTags" ma:displayName="Image Tags" ma:readOnly="false" ma:fieldId="{5cf76f15-5ced-4ddc-b409-7134ff3c332f}" ma:taxonomyMulti="true" ma:sspId="07759254-4a84-471f-a15f-9579a62aa70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7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9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0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21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  <xsd:element name="Date" ma:index="24" nillable="true" ma:displayName="Date" ma:format="DateOnly" ma:internalName="Date">
      <xsd:simpleType>
        <xsd:restriction base="dms:DateTim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f09a5cc-e37b-48f9-9b17-b009d4300dcf" elementFormDefault="qualified">
    <xsd:import namespace="http://schemas.microsoft.com/office/2006/documentManagement/types"/>
    <xsd:import namespace="http://schemas.microsoft.com/office/infopath/2007/PartnerControls"/>
    <xsd:element name="SharedWithUsers" ma:index="1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6" nillable="true" ma:displayName="Taxonomy Catch All Column" ma:hidden="true" ma:list="{3b6ca02b-bf82-4690-a0db-4d838a892ebb}" ma:internalName="TaxCatchAll" ma:showField="CatchAllData" ma:web="bf09a5cc-e37b-48f9-9b17-b009d4300dc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6D753F8-39DC-426F-9C09-35131C89BB38}">
  <ds:schemaRefs/>
</ds:datastoreItem>
</file>

<file path=customXml/itemProps2.xml><?xml version="1.0" encoding="utf-8"?>
<ds:datastoreItem xmlns:ds="http://schemas.openxmlformats.org/officeDocument/2006/customXml" ds:itemID="{10866340-01E2-4A72-8E60-240AAA8ABD33}">
  <ds:schemaRefs/>
</ds:datastoreItem>
</file>

<file path=customXml/itemProps3.xml><?xml version="1.0" encoding="utf-8"?>
<ds:datastoreItem xmlns:ds="http://schemas.openxmlformats.org/officeDocument/2006/customXml" ds:itemID="{B2CA50C7-1D60-444F-A250-3945524933F8}"/>
</file>

<file path=docProps/app.xml><?xml version="1.0" encoding="utf-8"?>
<Properties xmlns="http://schemas.openxmlformats.org/officeDocument/2006/extended-properties" xmlns:vt="http://schemas.openxmlformats.org/officeDocument/2006/docPropsVTypes">
  <Template>ICN_Powerpoint_template</Template>
  <TotalTime>0</TotalTime>
  <Words>399</Words>
  <Application>Microsoft Office PowerPoint</Application>
  <PresentationFormat>Widescreen</PresentationFormat>
  <Paragraphs>50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Arial</vt:lpstr>
      <vt:lpstr>Poppins</vt:lpstr>
      <vt:lpstr>Poppins Bold</vt:lpstr>
      <vt:lpstr>Office Theme</vt:lpstr>
      <vt:lpstr>PowerPoint Presentation</vt:lpstr>
      <vt:lpstr>Power of numbers: students nurses turning size into strength</vt:lpstr>
      <vt:lpstr>power of numbers</vt:lpstr>
      <vt:lpstr>how numbers became our power</vt:lpstr>
      <vt:lpstr>scholarship stopped but we did not stop dreaming.</vt:lpstr>
      <vt:lpstr>how we worked togather: power of numbers</vt:lpstr>
      <vt:lpstr>what changed- the impact</vt:lpstr>
      <vt:lpstr>PowerPoint Presentation</vt:lpstr>
      <vt:lpstr>power of numbers: empowered nurses saves lives</vt:lpstr>
      <vt:lpstr>PowerPoint Presentation</vt:lpstr>
      <vt:lpstr>THANK YOU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Brenda De Oliveira</dc:creator>
  <cp:lastModifiedBy>Edith Rojas</cp:lastModifiedBy>
  <cp:revision>5</cp:revision>
  <dcterms:created xsi:type="dcterms:W3CDTF">2026-04-28T11:26:00Z</dcterms:created>
  <dcterms:modified xsi:type="dcterms:W3CDTF">2026-05-28T13:35:23Z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0x01010077229505CB510348B0F7A53ECB484217</vt:lpwstr>
  </property>
  <property fmtid="{D5CDD505-2E9C-101B-9397-08002B2CF9AE}" pid="3" name="ICV">
    <vt:lpwstr>7BFF2286A28640338A7564F1B2E067CC_13</vt:lpwstr>
  </property>
  <property fmtid="{D5CDD505-2E9C-101B-9397-08002B2CF9AE}" pid="4" name="KSOProductBuildVer">
    <vt:lpwstr>1033-12.2.0.23196</vt:lpwstr>
  </property>
  <property fmtid="{D5CDD505-2E9C-101B-9397-08002B2CF9AE}" pid="5" name="MediaServiceImageTags">
    <vt:lpwstr/>
  </property>
</Properties>
</file>