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6"/>
  </p:notesMasterIdLst>
  <p:sldIdLst>
    <p:sldId id="256" r:id="rId5"/>
  </p:sldIdLst>
  <p:sldSz cx="6858000" cy="9906000" type="A4"/>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2160">
          <p15:clr>
            <a:srgbClr val="A4A3A4"/>
          </p15:clr>
        </p15:guide>
        <p15:guide id="2" orient="horz" pos="312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 roundtripDataSignature="AMtx7mhyQ8D7RFm/tLyey+9DpcPZcpvqO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0A0B55-768A-4B6F-8762-7A76BE74A7FA}" v="3" dt="2023-06-22T18:53:52.217"/>
    <p1510:client id="{91339889-CFC7-4146-B673-082692D9D55B}" v="12" vWet="16" dt="2023-06-22T19:36:28.1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6723" autoAdjust="0"/>
  </p:normalViewPr>
  <p:slideViewPr>
    <p:cSldViewPr snapToGrid="0">
      <p:cViewPr varScale="1">
        <p:scale>
          <a:sx n="44" d="100"/>
          <a:sy n="44" d="100"/>
        </p:scale>
        <p:origin x="2564" y="56"/>
      </p:cViewPr>
      <p:guideLst>
        <p:guide pos="2160"/>
        <p:guide orient="horz"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customschemas.google.com/relationships/presentationmetadata" Target="metadata"/><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360613" y="1143000"/>
            <a:ext cx="21367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2360613" y="1143000"/>
            <a:ext cx="21367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lang="fr-FR" noProof="0"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folie" type="title">
  <p:cSld name="TITLE">
    <p:spTree>
      <p:nvGrpSpPr>
        <p:cNvPr id="1" name="Shape 15"/>
        <p:cNvGrpSpPr/>
        <p:nvPr/>
      </p:nvGrpSpPr>
      <p:grpSpPr>
        <a:xfrm>
          <a:off x="0" y="0"/>
          <a:ext cx="0" cy="0"/>
          <a:chOff x="0" y="0"/>
          <a:chExt cx="0" cy="0"/>
        </a:xfrm>
      </p:grpSpPr>
      <p:sp>
        <p:nvSpPr>
          <p:cNvPr id="16" name="Google Shape;16;p3"/>
          <p:cNvSpPr txBox="1">
            <a:spLocks noGrp="1"/>
          </p:cNvSpPr>
          <p:nvPr>
            <p:ph type="ctrTitle"/>
          </p:nvPr>
        </p:nvSpPr>
        <p:spPr>
          <a:xfrm>
            <a:off x="514350" y="1621191"/>
            <a:ext cx="5829300" cy="3448756"/>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
          <p:cNvSpPr txBox="1">
            <a:spLocks noGrp="1"/>
          </p:cNvSpPr>
          <p:nvPr>
            <p:ph type="subTitle" idx="1"/>
          </p:nvPr>
        </p:nvSpPr>
        <p:spPr>
          <a:xfrm>
            <a:off x="857250" y="5202944"/>
            <a:ext cx="5143500" cy="2391656"/>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18" name="Google Shape;18;p3"/>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el und vertikaler Text" type="vertTx">
  <p:cSld name="VERTICAL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286367" y="2822135"/>
            <a:ext cx="6285266" cy="59150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kaler Titel und Text" type="vertTitleAndTx">
  <p:cSld name="VERTICAL_TITLE_AND_VERTICAL_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1449696" y="3985464"/>
            <a:ext cx="8394877" cy="14787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1550679" y="2549570"/>
            <a:ext cx="8394877" cy="435054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und Inhalt" type="obj">
  <p:cSld name="OBJEC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Abschnitts-&#10;überschrift"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467916" y="2469624"/>
            <a:ext cx="5915025" cy="412062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467916" y="6629226"/>
            <a:ext cx="5915025" cy="216693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800"/>
              <a:buNone/>
              <a:defRPr sz="1800">
                <a:solidFill>
                  <a:schemeClr val="dk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30" name="Google Shape;30;p5"/>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Zwei Inhalte"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471488"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6" name="Google Shape;36;p6"/>
          <p:cNvSpPr txBox="1">
            <a:spLocks noGrp="1"/>
          </p:cNvSpPr>
          <p:nvPr>
            <p:ph type="body" idx="2"/>
          </p:nvPr>
        </p:nvSpPr>
        <p:spPr>
          <a:xfrm>
            <a:off x="3471863"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7" name="Google Shape;37;p6"/>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gleich"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472381"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472381" y="2428347"/>
            <a:ext cx="2901255"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3" name="Google Shape;43;p7"/>
          <p:cNvSpPr txBox="1">
            <a:spLocks noGrp="1"/>
          </p:cNvSpPr>
          <p:nvPr>
            <p:ph type="body" idx="2"/>
          </p:nvPr>
        </p:nvSpPr>
        <p:spPr>
          <a:xfrm>
            <a:off x="472381" y="3618442"/>
            <a:ext cx="2901255"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4" name="Google Shape;44;p7"/>
          <p:cNvSpPr txBox="1">
            <a:spLocks noGrp="1"/>
          </p:cNvSpPr>
          <p:nvPr>
            <p:ph type="body" idx="3"/>
          </p:nvPr>
        </p:nvSpPr>
        <p:spPr>
          <a:xfrm>
            <a:off x="3471863" y="2428347"/>
            <a:ext cx="2915543"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5" name="Google Shape;45;p7"/>
          <p:cNvSpPr txBox="1">
            <a:spLocks noGrp="1"/>
          </p:cNvSpPr>
          <p:nvPr>
            <p:ph type="body" idx="4"/>
          </p:nvPr>
        </p:nvSpPr>
        <p:spPr>
          <a:xfrm>
            <a:off x="3471863" y="3618442"/>
            <a:ext cx="2915543"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6" name="Google Shape;46;p7"/>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Nur Titel"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Leer" type="blank">
  <p:cSld name="BLANK">
    <p:spTree>
      <p:nvGrpSpPr>
        <p:cNvPr id="1" name="Shape 54"/>
        <p:cNvGrpSpPr/>
        <p:nvPr/>
      </p:nvGrpSpPr>
      <p:grpSpPr>
        <a:xfrm>
          <a:off x="0" y="0"/>
          <a:ext cx="0" cy="0"/>
          <a:chOff x="0" y="0"/>
          <a:chExt cx="0" cy="0"/>
        </a:xfrm>
      </p:grpSpPr>
      <p:sp>
        <p:nvSpPr>
          <p:cNvPr id="55" name="Google Shape;55;p9"/>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nhalt mit Überschrift" type="objTx">
  <p:cSld name="OBJECT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472381" y="660400"/>
            <a:ext cx="2211884"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2915543" y="1426283"/>
            <a:ext cx="3471863" cy="7039681"/>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61" name="Google Shape;61;p10"/>
          <p:cNvSpPr txBox="1">
            <a:spLocks noGrp="1"/>
          </p:cNvSpPr>
          <p:nvPr>
            <p:ph type="body" idx="2"/>
          </p:nvPr>
        </p:nvSpPr>
        <p:spPr>
          <a:xfrm>
            <a:off x="472381" y="2971800"/>
            <a:ext cx="2211884"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2" name="Google Shape;62;p10"/>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ld mit Überschrift" type="picTx">
  <p:cSld name="PICTURE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472381" y="660400"/>
            <a:ext cx="2211884"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1"/>
          <p:cNvSpPr>
            <a:spLocks noGrp="1"/>
          </p:cNvSpPr>
          <p:nvPr>
            <p:ph type="pic" idx="2"/>
          </p:nvPr>
        </p:nvSpPr>
        <p:spPr>
          <a:xfrm>
            <a:off x="2915543" y="1426283"/>
            <a:ext cx="3471863" cy="7039681"/>
          </a:xfrm>
          <a:prstGeom prst="rect">
            <a:avLst/>
          </a:prstGeom>
          <a:noFill/>
          <a:ln>
            <a:noFill/>
          </a:ln>
        </p:spPr>
      </p:sp>
      <p:sp>
        <p:nvSpPr>
          <p:cNvPr id="68" name="Google Shape;68;p11"/>
          <p:cNvSpPr txBox="1">
            <a:spLocks noGrp="1"/>
          </p:cNvSpPr>
          <p:nvPr>
            <p:ph type="body" idx="1"/>
          </p:nvPr>
        </p:nvSpPr>
        <p:spPr>
          <a:xfrm>
            <a:off x="472381" y="2971800"/>
            <a:ext cx="2211884"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9" name="Google Shape;69;p11"/>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g"/><Relationship Id="rId4" Type="http://schemas.openxmlformats.org/officeDocument/2006/relationships/hyperlink" Target="http://who.int/teams/mental-health-and-substance-use/policy-law-rights/qr-e-train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8"/>
        <p:cNvGrpSpPr/>
        <p:nvPr/>
      </p:nvGrpSpPr>
      <p:grpSpPr>
        <a:xfrm>
          <a:off x="0" y="0"/>
          <a:ext cx="0" cy="0"/>
          <a:chOff x="0" y="0"/>
          <a:chExt cx="0" cy="0"/>
        </a:xfrm>
      </p:grpSpPr>
      <p:sp>
        <p:nvSpPr>
          <p:cNvPr id="89" name="Google Shape;89;p1"/>
          <p:cNvSpPr/>
          <p:nvPr/>
        </p:nvSpPr>
        <p:spPr>
          <a:xfrm>
            <a:off x="-11348" y="4668392"/>
            <a:ext cx="6858001" cy="2585283"/>
          </a:xfrm>
          <a:prstGeom prst="rect">
            <a:avLst/>
          </a:prstGeom>
          <a:solidFill>
            <a:srgbClr val="B3C6E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nvGrpSpPr>
          <p:cNvPr id="90" name="Google Shape;90;p1"/>
          <p:cNvGrpSpPr/>
          <p:nvPr/>
        </p:nvGrpSpPr>
        <p:grpSpPr>
          <a:xfrm>
            <a:off x="-18512" y="-12602"/>
            <a:ext cx="6895578" cy="632327"/>
            <a:chOff x="-37578" y="-14288"/>
            <a:chExt cx="3466577" cy="894956"/>
          </a:xfrm>
        </p:grpSpPr>
        <p:sp>
          <p:nvSpPr>
            <p:cNvPr id="91" name="Google Shape;91;p1"/>
            <p:cNvSpPr/>
            <p:nvPr/>
          </p:nvSpPr>
          <p:spPr>
            <a:xfrm rot="10800000">
              <a:off x="714370" y="-1283"/>
              <a:ext cx="2714625" cy="814944"/>
            </a:xfrm>
            <a:prstGeom prst="rtTriangle">
              <a:avLst/>
            </a:prstGeom>
            <a:solidFill>
              <a:srgbClr val="4472C4">
                <a:alpha val="20784"/>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2" name="Google Shape;92;p1"/>
            <p:cNvSpPr/>
            <p:nvPr/>
          </p:nvSpPr>
          <p:spPr>
            <a:xfrm rot="10800000">
              <a:off x="714371" y="-1"/>
              <a:ext cx="2714625" cy="654491"/>
            </a:xfrm>
            <a:prstGeom prst="rtTriangle">
              <a:avLst/>
            </a:prstGeom>
            <a:solidFill>
              <a:srgbClr val="4472C4">
                <a:alpha val="4784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3" name="Google Shape;93;p1"/>
            <p:cNvSpPr/>
            <p:nvPr/>
          </p:nvSpPr>
          <p:spPr>
            <a:xfrm rot="10800000">
              <a:off x="714374" y="-14288"/>
              <a:ext cx="2714625" cy="471488"/>
            </a:xfrm>
            <a:prstGeom prst="rtTriangle">
              <a:avLst/>
            </a:prstGeom>
            <a:solidFill>
              <a:srgbClr val="4472C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4" name="Google Shape;94;p1"/>
            <p:cNvSpPr/>
            <p:nvPr/>
          </p:nvSpPr>
          <p:spPr>
            <a:xfrm rot="10800000" flipH="1">
              <a:off x="-37578" y="-6118"/>
              <a:ext cx="2890836" cy="886786"/>
            </a:xfrm>
            <a:prstGeom prst="rtTriangle">
              <a:avLst/>
            </a:prstGeom>
            <a:solidFill>
              <a:srgbClr val="B3C6E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5" name="Google Shape;95;p1"/>
            <p:cNvSpPr/>
            <p:nvPr/>
          </p:nvSpPr>
          <p:spPr>
            <a:xfrm rot="10800000" flipH="1">
              <a:off x="-28576" y="-6117"/>
              <a:ext cx="3028953" cy="714376"/>
            </a:xfrm>
            <a:prstGeom prst="rtTriangle">
              <a:avLst/>
            </a:prstGeom>
            <a:solidFill>
              <a:srgbClr val="4472C4">
                <a:alpha val="4784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pic>
        <p:nvPicPr>
          <p:cNvPr id="102" name="Google Shape;102;p1"/>
          <p:cNvPicPr preferRelativeResize="0"/>
          <p:nvPr/>
        </p:nvPicPr>
        <p:blipFill rotWithShape="1">
          <a:blip r:embed="rId3">
            <a:alphaModFix/>
          </a:blip>
          <a:srcRect/>
          <a:stretch/>
        </p:blipFill>
        <p:spPr>
          <a:xfrm>
            <a:off x="2554881" y="389052"/>
            <a:ext cx="1742031" cy="650280"/>
          </a:xfrm>
          <a:prstGeom prst="rect">
            <a:avLst/>
          </a:prstGeom>
          <a:noFill/>
          <a:ln>
            <a:noFill/>
          </a:ln>
        </p:spPr>
      </p:pic>
      <p:sp>
        <p:nvSpPr>
          <p:cNvPr id="103" name="Google Shape;103;p1"/>
          <p:cNvSpPr txBox="1"/>
          <p:nvPr/>
        </p:nvSpPr>
        <p:spPr>
          <a:xfrm>
            <a:off x="56718" y="3250677"/>
            <a:ext cx="6744563" cy="7078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2000" b="1" i="0" u="none" strike="noStrike" cap="none" dirty="0">
                <a:solidFill>
                  <a:srgbClr val="2F5496"/>
                </a:solidFill>
                <a:latin typeface="Calibri"/>
                <a:ea typeface="Calibri"/>
                <a:cs typeface="Calibri"/>
                <a:sym typeface="Calibri"/>
              </a:rPr>
              <a:t>Formation en ligne de l</a:t>
            </a:r>
            <a:r>
              <a:rPr lang="fr-FR" sz="2000" b="1" dirty="0">
                <a:solidFill>
                  <a:srgbClr val="2F5496"/>
                </a:solidFill>
                <a:latin typeface="Calibri"/>
                <a:ea typeface="Calibri"/>
                <a:cs typeface="Calibri"/>
                <a:sym typeface="Calibri"/>
              </a:rPr>
              <a:t>'OMS </a:t>
            </a:r>
            <a:r>
              <a:rPr lang="fr-FR" sz="2000" b="1" i="0" u="none" strike="noStrike" cap="none" dirty="0">
                <a:solidFill>
                  <a:srgbClr val="2F5496"/>
                </a:solidFill>
                <a:latin typeface="Calibri"/>
                <a:ea typeface="Calibri"/>
                <a:cs typeface="Calibri"/>
                <a:sym typeface="Calibri"/>
              </a:rPr>
              <a:t>sur la qualité et les droits</a:t>
            </a:r>
            <a:endParaRPr lang="fr-FR" dirty="0"/>
          </a:p>
          <a:p>
            <a:pPr marL="0" marR="0" lvl="0" indent="0" algn="ctr" rtl="0">
              <a:spcBef>
                <a:spcPts val="0"/>
              </a:spcBef>
              <a:spcAft>
                <a:spcPts val="0"/>
              </a:spcAft>
              <a:buNone/>
            </a:pPr>
            <a:r>
              <a:rPr lang="fr-FR" sz="2000" b="1" i="0" u="none" strike="noStrike" cap="none" dirty="0">
                <a:solidFill>
                  <a:srgbClr val="2F5496"/>
                </a:solidFill>
                <a:latin typeface="Calibri"/>
                <a:ea typeface="Calibri"/>
                <a:cs typeface="Calibri"/>
                <a:sym typeface="Calibri"/>
              </a:rPr>
              <a:t>Santé mentale, rétablissement et inclusion communautaire</a:t>
            </a:r>
            <a:endParaRPr lang="fr-FR" dirty="0"/>
          </a:p>
        </p:txBody>
      </p:sp>
      <p:sp>
        <p:nvSpPr>
          <p:cNvPr id="104" name="Google Shape;104;p1"/>
          <p:cNvSpPr txBox="1"/>
          <p:nvPr/>
        </p:nvSpPr>
        <p:spPr>
          <a:xfrm>
            <a:off x="56718" y="7371095"/>
            <a:ext cx="6639300" cy="9081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000" b="1" i="0" u="none" strike="noStrike" cap="none" dirty="0">
                <a:solidFill>
                  <a:srgbClr val="00B0F0"/>
                </a:solidFill>
                <a:latin typeface="Calibri"/>
                <a:ea typeface="Calibri"/>
                <a:cs typeface="Calibri"/>
                <a:sym typeface="Calibri"/>
              </a:rPr>
              <a:t>Inscrivez-vous GRATUITEMENT sur</a:t>
            </a:r>
            <a:endParaRPr dirty="0"/>
          </a:p>
          <a:p>
            <a:pPr marL="0" marR="0" lvl="0" indent="0" algn="ctr" rtl="0">
              <a:spcBef>
                <a:spcPts val="0"/>
              </a:spcBef>
              <a:spcAft>
                <a:spcPts val="0"/>
              </a:spcAft>
              <a:buNone/>
            </a:pPr>
            <a:r>
              <a:rPr lang="en-US" sz="1500" b="1" u="sng" dirty="0">
                <a:solidFill>
                  <a:schemeClr val="hlink"/>
                </a:solidFill>
                <a:latin typeface="Calibri"/>
                <a:ea typeface="Calibri"/>
                <a:cs typeface="Calibri"/>
                <a:sym typeface="Calibri"/>
                <a:hlinkClick r:id="rId4"/>
              </a:rPr>
              <a:t>who.int/teams/mental-health-and-substance-use/policy-law-rights/qr-e-training</a:t>
            </a:r>
            <a:endParaRPr sz="1800" dirty="0"/>
          </a:p>
          <a:p>
            <a:pPr marL="0" marR="0" lvl="0" indent="0" algn="ctr" rtl="0">
              <a:spcBef>
                <a:spcPts val="0"/>
              </a:spcBef>
              <a:spcAft>
                <a:spcPts val="0"/>
              </a:spcAft>
              <a:buNone/>
            </a:pPr>
            <a:r>
              <a:rPr lang="en-US" sz="1800" b="1" i="0" u="none" strike="noStrike" cap="none" dirty="0">
                <a:solidFill>
                  <a:srgbClr val="00B0F0"/>
                </a:solidFill>
                <a:latin typeface="Calibri"/>
                <a:ea typeface="Calibri"/>
                <a:cs typeface="Calibri"/>
                <a:sym typeface="Calibri"/>
              </a:rPr>
              <a:t> </a:t>
            </a:r>
            <a:endParaRPr dirty="0"/>
          </a:p>
        </p:txBody>
      </p:sp>
      <p:sp>
        <p:nvSpPr>
          <p:cNvPr id="105" name="Google Shape;105;p1"/>
          <p:cNvSpPr txBox="1"/>
          <p:nvPr/>
        </p:nvSpPr>
        <p:spPr>
          <a:xfrm>
            <a:off x="109266" y="4705153"/>
            <a:ext cx="6527999" cy="295461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200" b="1" i="0" u="none" strike="noStrike" cap="none" dirty="0">
                <a:solidFill>
                  <a:schemeClr val="dk1"/>
                </a:solidFill>
                <a:latin typeface="Calibri"/>
                <a:ea typeface="Calibri"/>
                <a:cs typeface="Calibri"/>
                <a:sym typeface="Calibri"/>
              </a:rPr>
              <a:t>Cette formation vous aidera à :</a:t>
            </a:r>
            <a:endParaRPr lang="fr-FR" dirty="0"/>
          </a:p>
          <a:p>
            <a:pPr marL="171450" marR="0" lvl="0" indent="-171450" algn="just" rtl="0">
              <a:spcBef>
                <a:spcPts val="600"/>
              </a:spcBef>
              <a:spcAft>
                <a:spcPts val="0"/>
              </a:spcAft>
              <a:buClr>
                <a:schemeClr val="dk1"/>
              </a:buClr>
              <a:buSzPts val="1200"/>
              <a:buFont typeface="Arial"/>
              <a:buChar char="•"/>
            </a:pPr>
            <a:r>
              <a:rPr lang="fr-FR" sz="1200" b="0" i="0" u="none" strike="noStrike" cap="none" dirty="0">
                <a:solidFill>
                  <a:schemeClr val="dk1"/>
                </a:solidFill>
                <a:latin typeface="Calibri"/>
                <a:ea typeface="Calibri"/>
                <a:cs typeface="Calibri"/>
                <a:sym typeface="Calibri"/>
              </a:rPr>
              <a:t>Comprendre et améliorer sa propre santé mentale </a:t>
            </a:r>
            <a:r>
              <a:rPr lang="en-US" sz="1200" b="0" i="0" u="none" strike="noStrike" cap="none" dirty="0">
                <a:solidFill>
                  <a:schemeClr val="dk1"/>
                </a:solidFill>
                <a:latin typeface="Calibri"/>
                <a:ea typeface="Calibri"/>
                <a:cs typeface="Calibri"/>
                <a:sym typeface="Calibri"/>
              </a:rPr>
              <a:t>et son bien-être</a:t>
            </a:r>
          </a:p>
          <a:p>
            <a:pPr marL="171450" marR="0" lvl="0" indent="-171450" algn="just" rtl="0">
              <a:spcBef>
                <a:spcPts val="600"/>
              </a:spcBef>
              <a:spcAft>
                <a:spcPts val="0"/>
              </a:spcAft>
              <a:buClr>
                <a:schemeClr val="dk1"/>
              </a:buClr>
              <a:buSzPts val="1200"/>
              <a:buFont typeface="Arial"/>
              <a:buChar char="•"/>
            </a:pPr>
            <a:r>
              <a:rPr lang="en-US" sz="1200" b="0" i="0" u="none" strike="noStrike" cap="none" dirty="0">
                <a:solidFill>
                  <a:schemeClr val="dk1"/>
                </a:solidFill>
                <a:latin typeface="Calibri"/>
                <a:ea typeface="Calibri"/>
                <a:cs typeface="Calibri"/>
                <a:sym typeface="Calibri"/>
              </a:rPr>
              <a:t>Apprendre à soutenir les amis, la famille et les membres de la communauté qui éprouvent des </a:t>
            </a:r>
            <a:r>
              <a:rPr lang="fr-FR" sz="1200" b="0" i="0" u="none" strike="noStrike" cap="none" dirty="0">
                <a:solidFill>
                  <a:schemeClr val="dk1"/>
                </a:solidFill>
                <a:latin typeface="Calibri"/>
                <a:ea typeface="Calibri"/>
                <a:cs typeface="Calibri"/>
                <a:sym typeface="Calibri"/>
              </a:rPr>
              <a:t>difficultés</a:t>
            </a:r>
            <a:r>
              <a:rPr lang="en-US" sz="1200" b="0" i="0" u="none" strike="noStrike" cap="none" dirty="0">
                <a:solidFill>
                  <a:schemeClr val="dk1"/>
                </a:solidFill>
                <a:latin typeface="Calibri"/>
                <a:ea typeface="Calibri"/>
                <a:cs typeface="Calibri"/>
                <a:sym typeface="Calibri"/>
              </a:rPr>
              <a:t> </a:t>
            </a:r>
            <a:r>
              <a:rPr lang="en-US" sz="1200" dirty="0">
                <a:solidFill>
                  <a:schemeClr val="dk1"/>
                </a:solidFill>
                <a:latin typeface="Calibri"/>
                <a:ea typeface="Calibri"/>
                <a:cs typeface="Calibri"/>
                <a:sym typeface="Calibri"/>
              </a:rPr>
              <a:t>avec </a:t>
            </a:r>
            <a:r>
              <a:rPr lang="fr-FR" sz="1200" dirty="0">
                <a:solidFill>
                  <a:schemeClr val="dk1"/>
                </a:solidFill>
                <a:latin typeface="Calibri"/>
                <a:ea typeface="Calibri"/>
                <a:cs typeface="Calibri"/>
                <a:sym typeface="Calibri"/>
              </a:rPr>
              <a:t>leur</a:t>
            </a:r>
            <a:r>
              <a:rPr lang="en-US" sz="1200" b="0" i="0" u="none" strike="noStrike" cap="none" dirty="0">
                <a:solidFill>
                  <a:schemeClr val="dk1"/>
                </a:solidFill>
                <a:latin typeface="Calibri"/>
                <a:ea typeface="Calibri"/>
                <a:cs typeface="Calibri"/>
                <a:sym typeface="Calibri"/>
              </a:rPr>
              <a:t> santé mentale</a:t>
            </a:r>
          </a:p>
          <a:p>
            <a:pPr marL="171450" marR="0" lvl="0" indent="-171450" algn="just" rtl="0">
              <a:spcBef>
                <a:spcPts val="600"/>
              </a:spcBef>
              <a:spcAft>
                <a:spcPts val="0"/>
              </a:spcAft>
              <a:buClr>
                <a:schemeClr val="dk1"/>
              </a:buClr>
              <a:buSzPts val="1200"/>
              <a:buFont typeface="Arial"/>
              <a:buChar char="•"/>
            </a:pPr>
            <a:r>
              <a:rPr lang="en-US" sz="1200" b="0" i="0" u="none" strike="noStrike" cap="none" dirty="0">
                <a:solidFill>
                  <a:schemeClr val="dk1"/>
                </a:solidFill>
                <a:latin typeface="Calibri"/>
                <a:ea typeface="Calibri"/>
                <a:cs typeface="Calibri"/>
                <a:sym typeface="Calibri"/>
              </a:rPr>
              <a:t>Acquérir les connaissances et les compétences nécessaires pour lutter contre la stigmatisation, la discrimination, les abus et les pratiques coercitives</a:t>
            </a:r>
          </a:p>
          <a:p>
            <a:pPr marL="171450" marR="0" lvl="0" indent="-171450" algn="just" rtl="0">
              <a:spcBef>
                <a:spcPts val="600"/>
              </a:spcBef>
              <a:spcAft>
                <a:spcPts val="0"/>
              </a:spcAft>
              <a:buClr>
                <a:schemeClr val="dk1"/>
              </a:buClr>
              <a:buSzPts val="1200"/>
              <a:buFont typeface="Arial"/>
              <a:buChar char="•"/>
            </a:pPr>
            <a:r>
              <a:rPr lang="en-US" sz="1200" b="0" i="0" u="none" strike="noStrike" cap="none" dirty="0">
                <a:solidFill>
                  <a:schemeClr val="dk1"/>
                </a:solidFill>
                <a:latin typeface="Calibri"/>
                <a:ea typeface="Calibri"/>
                <a:cs typeface="Calibri"/>
                <a:sym typeface="Calibri"/>
              </a:rPr>
              <a:t>Apprendre à apporter un soutien en matière de santé mentale aux personnes </a:t>
            </a:r>
            <a:r>
              <a:rPr lang="en-US" sz="1200" dirty="0">
                <a:solidFill>
                  <a:schemeClr val="dk1"/>
                </a:solidFill>
                <a:latin typeface="Calibri"/>
                <a:ea typeface="Calibri"/>
                <a:cs typeface="Calibri"/>
                <a:sym typeface="Calibri"/>
              </a:rPr>
              <a:t>souffrant d'un </a:t>
            </a:r>
            <a:r>
              <a:rPr lang="en-US" sz="1200" b="0" i="0" u="none" strike="noStrike" cap="none" dirty="0">
                <a:solidFill>
                  <a:schemeClr val="dk1"/>
                </a:solidFill>
                <a:latin typeface="Calibri"/>
                <a:ea typeface="Calibri"/>
                <a:cs typeface="Calibri"/>
                <a:sym typeface="Calibri"/>
              </a:rPr>
              <a:t>trouble de la santé mentale ou en situation de crise</a:t>
            </a:r>
          </a:p>
          <a:p>
            <a:pPr marL="171450" marR="0" lvl="0" indent="-171450" algn="just" rtl="0">
              <a:spcBef>
                <a:spcPts val="600"/>
              </a:spcBef>
              <a:spcAft>
                <a:spcPts val="0"/>
              </a:spcAft>
              <a:buClr>
                <a:schemeClr val="dk1"/>
              </a:buClr>
              <a:buSzPts val="1200"/>
              <a:buFont typeface="Arial"/>
              <a:buChar char="•"/>
            </a:pPr>
            <a:r>
              <a:rPr lang="en-US" sz="1200" b="0" i="0" u="none" strike="noStrike" cap="none" dirty="0">
                <a:solidFill>
                  <a:schemeClr val="dk1"/>
                </a:solidFill>
                <a:latin typeface="Calibri"/>
                <a:ea typeface="Calibri"/>
                <a:cs typeface="Calibri"/>
                <a:sym typeface="Calibri"/>
              </a:rPr>
              <a:t>Apprendre à </a:t>
            </a:r>
            <a:r>
              <a:rPr lang="en-US" sz="1200" dirty="0">
                <a:solidFill>
                  <a:schemeClr val="dk1"/>
                </a:solidFill>
                <a:latin typeface="Calibri"/>
                <a:ea typeface="Calibri"/>
                <a:cs typeface="Calibri"/>
                <a:sym typeface="Calibri"/>
              </a:rPr>
              <a:t>impliquer </a:t>
            </a:r>
            <a:r>
              <a:rPr lang="en-US" sz="1200" b="0" i="0" u="none" strike="noStrike" cap="none" dirty="0">
                <a:solidFill>
                  <a:schemeClr val="dk1"/>
                </a:solidFill>
                <a:latin typeface="Calibri"/>
                <a:ea typeface="Calibri"/>
                <a:cs typeface="Calibri"/>
                <a:sym typeface="Calibri"/>
              </a:rPr>
              <a:t>activement </a:t>
            </a:r>
            <a:r>
              <a:rPr lang="en-US" sz="1200" dirty="0">
                <a:solidFill>
                  <a:schemeClr val="dk1"/>
                </a:solidFill>
                <a:latin typeface="Calibri"/>
                <a:ea typeface="Calibri"/>
                <a:cs typeface="Calibri"/>
                <a:sym typeface="Calibri"/>
              </a:rPr>
              <a:t>les </a:t>
            </a:r>
            <a:r>
              <a:rPr lang="en-US" sz="1200" b="0" i="0" u="none" strike="noStrike" cap="none" dirty="0">
                <a:solidFill>
                  <a:schemeClr val="dk1"/>
                </a:solidFill>
                <a:latin typeface="Calibri"/>
                <a:ea typeface="Calibri"/>
                <a:cs typeface="Calibri"/>
                <a:sym typeface="Calibri"/>
              </a:rPr>
              <a:t>personnes dans leur propre plan de traitement, de soins et de soutien, en leur fournissant des outils et en leur donnant les moyens de surmonter les difficultés.</a:t>
            </a:r>
          </a:p>
          <a:p>
            <a:pPr marL="171450" marR="0" lvl="0" indent="-171450" algn="just" rtl="0">
              <a:spcBef>
                <a:spcPts val="600"/>
              </a:spcBef>
              <a:spcAft>
                <a:spcPts val="0"/>
              </a:spcAft>
              <a:buClr>
                <a:schemeClr val="dk1"/>
              </a:buClr>
              <a:buSzPts val="1200"/>
              <a:buFont typeface="Arial"/>
              <a:buChar char="•"/>
            </a:pPr>
            <a:r>
              <a:rPr lang="en-US" sz="1200" b="0" i="0" u="none" strike="noStrike" cap="none" dirty="0">
                <a:solidFill>
                  <a:schemeClr val="dk1"/>
                </a:solidFill>
                <a:latin typeface="Calibri"/>
                <a:ea typeface="Calibri"/>
                <a:cs typeface="Calibri"/>
                <a:sym typeface="Calibri"/>
              </a:rPr>
              <a:t>Acquérir une expertise et des compétences précieuses pour </a:t>
            </a:r>
            <a:r>
              <a:rPr lang="en-US" sz="1200" dirty="0">
                <a:solidFill>
                  <a:schemeClr val="dk1"/>
                </a:solidFill>
                <a:latin typeface="Calibri"/>
                <a:ea typeface="Calibri"/>
                <a:cs typeface="Calibri"/>
                <a:sym typeface="Calibri"/>
              </a:rPr>
              <a:t>conduire la réforme vers une </a:t>
            </a:r>
            <a:r>
              <a:rPr lang="en-US" sz="1200" b="0" i="0" u="none" strike="noStrike" cap="none" dirty="0">
                <a:solidFill>
                  <a:schemeClr val="dk1"/>
                </a:solidFill>
                <a:latin typeface="Calibri"/>
                <a:ea typeface="Calibri"/>
                <a:cs typeface="Calibri"/>
                <a:sym typeface="Calibri"/>
              </a:rPr>
              <a:t>approche du rétablissement centrée sur la </a:t>
            </a:r>
            <a:r>
              <a:rPr lang="en-US" sz="1200" b="0" i="0" u="none" strike="noStrike" cap="none" dirty="0" err="1">
                <a:solidFill>
                  <a:schemeClr val="dk1"/>
                </a:solidFill>
                <a:latin typeface="Calibri"/>
                <a:ea typeface="Calibri"/>
                <a:cs typeface="Calibri"/>
                <a:sym typeface="Calibri"/>
              </a:rPr>
              <a:t>personne </a:t>
            </a:r>
            <a:r>
              <a:rPr lang="en-US" sz="1200" b="0" i="0" u="none" strike="noStrike" cap="none" dirty="0">
                <a:solidFill>
                  <a:schemeClr val="dk1"/>
                </a:solidFill>
                <a:latin typeface="Calibri"/>
                <a:ea typeface="Calibri"/>
                <a:cs typeface="Calibri"/>
                <a:sym typeface="Calibri"/>
              </a:rPr>
              <a:t>et fondée sur les droits.</a:t>
            </a:r>
          </a:p>
        </p:txBody>
      </p:sp>
      <p:sp>
        <p:nvSpPr>
          <p:cNvPr id="106" name="Google Shape;106;p1"/>
          <p:cNvSpPr txBox="1"/>
          <p:nvPr/>
        </p:nvSpPr>
        <p:spPr>
          <a:xfrm>
            <a:off x="164940" y="4037790"/>
            <a:ext cx="6528000" cy="5232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400" b="1" i="0" u="none" strike="noStrike" cap="none" dirty="0">
                <a:solidFill>
                  <a:schemeClr val="accent1"/>
                </a:solidFill>
                <a:latin typeface="Calibri"/>
                <a:ea typeface="Calibri"/>
                <a:cs typeface="Calibri"/>
                <a:sym typeface="Calibri"/>
              </a:rPr>
              <a:t>Rejoignez plus de </a:t>
            </a:r>
            <a:r>
              <a:rPr lang="fr-FR" b="1" dirty="0">
                <a:solidFill>
                  <a:schemeClr val="accent1"/>
                </a:solidFill>
                <a:latin typeface="Calibri"/>
                <a:ea typeface="Calibri"/>
                <a:cs typeface="Calibri"/>
                <a:sym typeface="Calibri"/>
              </a:rPr>
              <a:t>100 </a:t>
            </a:r>
            <a:r>
              <a:rPr lang="fr-FR" sz="1400" b="1" i="0" u="none" strike="noStrike" cap="none" dirty="0">
                <a:solidFill>
                  <a:schemeClr val="accent1"/>
                </a:solidFill>
                <a:latin typeface="Calibri"/>
                <a:ea typeface="Calibri"/>
                <a:cs typeface="Calibri"/>
                <a:sym typeface="Calibri"/>
              </a:rPr>
              <a:t>000 </a:t>
            </a:r>
            <a:r>
              <a:rPr lang="fr-FR" b="1" dirty="0">
                <a:solidFill>
                  <a:schemeClr val="accent1"/>
                </a:solidFill>
                <a:latin typeface="Calibri"/>
                <a:ea typeface="Calibri"/>
                <a:cs typeface="Calibri"/>
                <a:sym typeface="Calibri"/>
              </a:rPr>
              <a:t>élèves</a:t>
            </a:r>
            <a:r>
              <a:rPr lang="fr-FR" sz="1400" b="1" i="0" u="none" strike="noStrike" cap="none" dirty="0">
                <a:solidFill>
                  <a:schemeClr val="accent1"/>
                </a:solidFill>
                <a:latin typeface="Calibri"/>
                <a:ea typeface="Calibri"/>
                <a:cs typeface="Calibri"/>
                <a:sym typeface="Calibri"/>
              </a:rPr>
              <a:t> dans ce cours en ligne innovant et </a:t>
            </a:r>
            <a:endParaRPr lang="fr-FR" dirty="0"/>
          </a:p>
          <a:p>
            <a:pPr marL="0" marR="0" lvl="0" indent="0" algn="ctr" rtl="0">
              <a:spcBef>
                <a:spcPts val="0"/>
              </a:spcBef>
              <a:spcAft>
                <a:spcPts val="0"/>
              </a:spcAft>
              <a:buNone/>
            </a:pPr>
            <a:r>
              <a:rPr lang="fr-FR" sz="1400" b="1" i="0" u="none" strike="noStrike" cap="none" dirty="0">
                <a:solidFill>
                  <a:schemeClr val="accent1"/>
                </a:solidFill>
                <a:latin typeface="Calibri"/>
                <a:ea typeface="Calibri"/>
                <a:cs typeface="Calibri"/>
                <a:sym typeface="Calibri"/>
              </a:rPr>
              <a:t>obtenez un certificat officiel de l'Organisation mondiale de la Santé !</a:t>
            </a:r>
            <a:endParaRPr lang="fr-FR" dirty="0"/>
          </a:p>
        </p:txBody>
      </p:sp>
      <p:pic>
        <p:nvPicPr>
          <p:cNvPr id="108" name="Google Shape;108;p1" descr="A picture containing text, nature, night sky&#10;&#10;Description automatically generated"/>
          <p:cNvPicPr preferRelativeResize="0"/>
          <p:nvPr/>
        </p:nvPicPr>
        <p:blipFill rotWithShape="1">
          <a:blip r:embed="rId5">
            <a:alphaModFix/>
          </a:blip>
          <a:srcRect l="2" t="15906" r="73" b="26635"/>
          <a:stretch/>
        </p:blipFill>
        <p:spPr>
          <a:xfrm>
            <a:off x="-19673" y="1175727"/>
            <a:ext cx="6896730" cy="1939115"/>
          </a:xfrm>
          <a:prstGeom prst="rect">
            <a:avLst/>
          </a:prstGeom>
          <a:noFill/>
          <a:ln>
            <a:noFill/>
          </a:ln>
        </p:spPr>
      </p:pic>
      <p:pic>
        <p:nvPicPr>
          <p:cNvPr id="109" name="Google Shape;109;p1"/>
          <p:cNvPicPr preferRelativeResize="0"/>
          <p:nvPr/>
        </p:nvPicPr>
        <p:blipFill rotWithShape="1">
          <a:blip r:embed="rId6">
            <a:alphaModFix/>
          </a:blip>
          <a:srcRect/>
          <a:stretch/>
        </p:blipFill>
        <p:spPr>
          <a:xfrm>
            <a:off x="-2746" y="1254172"/>
            <a:ext cx="997074" cy="822668"/>
          </a:xfrm>
          <a:prstGeom prst="rect">
            <a:avLst/>
          </a:prstGeom>
          <a:noFill/>
          <a:ln>
            <a:noFill/>
          </a:ln>
          <a:effectLst>
            <a:outerShdw blurRad="50800" dist="38100" dir="8100000" algn="tr" rotWithShape="0">
              <a:srgbClr val="000000">
                <a:alpha val="40000"/>
              </a:srgbClr>
            </a:outerShdw>
          </a:effectLst>
        </p:spPr>
      </p:pic>
      <p:sp>
        <p:nvSpPr>
          <p:cNvPr id="3" name="TextBox 2">
            <a:extLst>
              <a:ext uri="{FF2B5EF4-FFF2-40B4-BE49-F238E27FC236}">
                <a16:creationId xmlns:a16="http://schemas.microsoft.com/office/drawing/2014/main" id="{43615B6F-C2F9-4755-BA42-E696C9159895}"/>
              </a:ext>
            </a:extLst>
          </p:cNvPr>
          <p:cNvSpPr txBox="1"/>
          <p:nvPr/>
        </p:nvSpPr>
        <p:spPr>
          <a:xfrm>
            <a:off x="333931" y="8219381"/>
            <a:ext cx="4441900" cy="1754326"/>
          </a:xfrm>
          <a:prstGeom prst="rect">
            <a:avLst/>
          </a:prstGeom>
          <a:solidFill>
            <a:schemeClr val="accent1">
              <a:lumMod val="40000"/>
              <a:lumOff val="60000"/>
            </a:schemeClr>
          </a:solidFill>
        </p:spPr>
        <p:txBody>
          <a:bodyPr wrap="square" rtlCol="0">
            <a:spAutoFit/>
          </a:bodyPr>
          <a:lstStyle/>
          <a:p>
            <a:endParaRPr lang="en-GB" sz="1200" dirty="0">
              <a:latin typeface="Calibri" panose="020F0502020204030204" pitchFamily="34" charset="0"/>
              <a:ea typeface="Calibri" panose="020F0502020204030204" pitchFamily="34" charset="0"/>
              <a:cs typeface="Calibri" panose="020F0502020204030204" pitchFamily="34" charset="0"/>
            </a:endParaRPr>
          </a:p>
          <a:p>
            <a:r>
              <a:rPr lang="en-GB" sz="1200" b="1" dirty="0">
                <a:latin typeface="Calibri" panose="020F0502020204030204" pitchFamily="34" charset="0"/>
                <a:ea typeface="Calibri" panose="020F0502020204030204" pitchFamily="34" charset="0"/>
                <a:cs typeface="Calibri" panose="020F0502020204030204" pitchFamily="34" charset="0"/>
              </a:rPr>
              <a:t>Cette formation s'adresse à tous :</a:t>
            </a:r>
          </a:p>
          <a:p>
            <a:r>
              <a:rPr lang="en-GB" sz="1200" dirty="0">
                <a:latin typeface="Calibri" panose="020F0502020204030204" pitchFamily="34" charset="0"/>
                <a:ea typeface="Calibri" panose="020F0502020204030204" pitchFamily="34" charset="0"/>
                <a:cs typeface="Calibri" panose="020F0502020204030204" pitchFamily="34" charset="0"/>
              </a:rPr>
              <a:t>Personnes ayant une expérience vécue, personnel de santé et d'aide sociale, premiers intervenants, membres du système judiciaire (par exemple, policiers, agents pénitentiaires, juges), enseignants, membres de la famille ou de la communauté, décideurs politiques, </a:t>
            </a:r>
            <a:r>
              <a:rPr lang="fr-FR" sz="1200" dirty="0">
                <a:latin typeface="Calibri" panose="020F0502020204030204" pitchFamily="34" charset="0"/>
                <a:ea typeface="Calibri" panose="020F0502020204030204" pitchFamily="34" charset="0"/>
                <a:cs typeface="Calibri" panose="020F0502020204030204" pitchFamily="34" charset="0"/>
              </a:rPr>
              <a:t>employés du gouvernement, du secteur privé et du secteur à but non lucratif. </a:t>
            </a:r>
          </a:p>
          <a:p>
            <a:endParaRPr lang="en-CH" sz="1200" dirty="0">
              <a:latin typeface="Calibri" panose="020F0502020204030204" pitchFamily="34" charset="0"/>
              <a:ea typeface="Calibri" panose="020F0502020204030204" pitchFamily="34" charset="0"/>
              <a:cs typeface="Calibri" panose="020F0502020204030204" pitchFamily="34" charset="0"/>
            </a:endParaRPr>
          </a:p>
        </p:txBody>
      </p:sp>
      <p:pic>
        <p:nvPicPr>
          <p:cNvPr id="1026" name="Picture 2" descr="Text Box">
            <a:extLst>
              <a:ext uri="{FF2B5EF4-FFF2-40B4-BE49-F238E27FC236}">
                <a16:creationId xmlns:a16="http://schemas.microsoft.com/office/drawing/2014/main" id="{9138117E-6B4F-4566-AAFB-45B7CEA2004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23795" y="8359854"/>
            <a:ext cx="1416060" cy="125629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c233817-2f8b-4966-a58f-0c1e4f66bf77" xsi:nil="true"/>
    <lcf76f155ced4ddcb4097134ff3c332f xmlns="4bc5cf14-a5a1-4b2e-8152-bf13a800cdcc">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F37D42121652C46A8A32F9344E974A3" ma:contentTypeVersion="16" ma:contentTypeDescription="Create a new document." ma:contentTypeScope="" ma:versionID="5a38b1924446ea2cfdddf48501b96b37">
  <xsd:schema xmlns:xsd="http://www.w3.org/2001/XMLSchema" xmlns:xs="http://www.w3.org/2001/XMLSchema" xmlns:p="http://schemas.microsoft.com/office/2006/metadata/properties" xmlns:ns2="4bc5cf14-a5a1-4b2e-8152-bf13a800cdcc" xmlns:ns3="3c233817-2f8b-4966-a58f-0c1e4f66bf77" targetNamespace="http://schemas.microsoft.com/office/2006/metadata/properties" ma:root="true" ma:fieldsID="2ff3714752daa394af3a40cc0ecbe016" ns2:_="" ns3:_="">
    <xsd:import namespace="4bc5cf14-a5a1-4b2e-8152-bf13a800cdcc"/>
    <xsd:import namespace="3c233817-2f8b-4966-a58f-0c1e4f66bf7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MediaLengthInSeconds" minOccurs="0"/>
                <xsd:element ref="ns2:MediaServiceAutoKeyPoints" minOccurs="0"/>
                <xsd:element ref="ns2:MediaServiceKeyPoint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c5cf14-a5a1-4b2e-8152-bf13a800cd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a4eac88-8ae6-4a96-90c7-97bc93c844e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c233817-2f8b-4966-a58f-0c1e4f66bf7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bfc0adc-4887-4855-8369-b5ae32067299}" ma:internalName="TaxCatchAll" ma:showField="CatchAllData" ma:web="3c233817-2f8b-4966-a58f-0c1e4f66bf7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684E7E7-3CA8-489B-81F3-9D0261040736}">
  <ds:schemaRefs>
    <ds:schemaRef ds:uri="http://www.w3.org/XML/1998/namespace"/>
    <ds:schemaRef ds:uri="http://schemas.microsoft.com/office/2006/documentManagement/types"/>
    <ds:schemaRef ds:uri="http://purl.org/dc/elements/1.1/"/>
    <ds:schemaRef ds:uri="3c233817-2f8b-4966-a58f-0c1e4f66bf77"/>
    <ds:schemaRef ds:uri="http://schemas.microsoft.com/office/infopath/2007/PartnerControls"/>
    <ds:schemaRef ds:uri="http://purl.org/dc/dcmitype/"/>
    <ds:schemaRef ds:uri="http://schemas.openxmlformats.org/package/2006/metadata/core-properties"/>
    <ds:schemaRef ds:uri="4bc5cf14-a5a1-4b2e-8152-bf13a800cdcc"/>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A467CBAF-882A-4924-AC10-D1D40C8312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c5cf14-a5a1-4b2e-8152-bf13a800cdcc"/>
    <ds:schemaRef ds:uri="3c233817-2f8b-4966-a58f-0c1e4f66bf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8C37B9A-22EF-47CC-9FCD-832BB3AA162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269</Words>
  <Application>Microsoft Office PowerPoint</Application>
  <PresentationFormat>A4 Paper (210x297 mm)</PresentationFormat>
  <Paragraphs>18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Jochen Friedrich</dc:creator>
  <cp:keywords>, docId:582812A5B280F7C27C716E70EB21AF04</cp:keywords>
  <cp:lastModifiedBy>Agustina Soto Acebal</cp:lastModifiedBy>
  <cp:revision>9</cp:revision>
  <dcterms:created xsi:type="dcterms:W3CDTF">2019-10-10T23:21:17Z</dcterms:created>
  <dcterms:modified xsi:type="dcterms:W3CDTF">2024-01-12T15:40:27Z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0x0101001F37D42121652C46A8A32F9344E974A3</vt:lpwstr>
  </property>
  <property fmtid="{D5CDD505-2E9C-101B-9397-08002B2CF9AE}" pid="3" name="MediaServiceImageTags">
    <vt:lpwstr/>
  </property>
</Properties>
</file>