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160">
          <p15:clr>
            <a:srgbClr val="A4A3A4"/>
          </p15:clr>
        </p15:guide>
        <p15:guide id="2" orient="horz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yQ8D7RFm/tLyey+9DpcPZcpvq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A0B55-768A-4B6F-8762-7A76BE74A7FA}" v="3" dt="2023-06-22T18:53:52.217"/>
    <p1510:client id="{91339889-CFC7-4146-B673-082692D9D55B}" v="12" vWet="16" dt="2023-06-22T19:36:28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982" y="102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://who.int/teams/mental-health-and-substance-use/policy-law-rights/qr-e-trai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11348" y="4668392"/>
            <a:ext cx="6858001" cy="2769949"/>
          </a:xfrm>
          <a:prstGeom prst="rect">
            <a:avLst/>
          </a:prstGeom>
          <a:solidFill>
            <a:srgbClr val="B3C6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>
            <a:off x="-18512" y="-12602"/>
            <a:ext cx="6895578" cy="632327"/>
            <a:chOff x="-37578" y="-14288"/>
            <a:chExt cx="3466577" cy="894956"/>
          </a:xfrm>
        </p:grpSpPr>
        <p:sp>
          <p:nvSpPr>
            <p:cNvPr id="91" name="Google Shape;91;p1"/>
            <p:cNvSpPr/>
            <p:nvPr/>
          </p:nvSpPr>
          <p:spPr>
            <a:xfrm rot="10800000">
              <a:off x="714370" y="-1283"/>
              <a:ext cx="2714625" cy="814944"/>
            </a:xfrm>
            <a:prstGeom prst="rtTriangle">
              <a:avLst/>
            </a:prstGeom>
            <a:solidFill>
              <a:srgbClr val="4472C4">
                <a:alpha val="2078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rot="10800000">
              <a:off x="714371" y="-1"/>
              <a:ext cx="2714625" cy="654491"/>
            </a:xfrm>
            <a:prstGeom prst="rtTriangle">
              <a:avLst/>
            </a:prstGeom>
            <a:solidFill>
              <a:srgbClr val="4472C4">
                <a:alpha val="4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 rot="10800000">
              <a:off x="714374" y="-14288"/>
              <a:ext cx="2714625" cy="471488"/>
            </a:xfrm>
            <a:prstGeom prst="rtTriangle">
              <a:avLst/>
            </a:prstGeom>
            <a:solidFill>
              <a:srgbClr val="4472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 rot="10800000" flipH="1">
              <a:off x="-37578" y="-6118"/>
              <a:ext cx="2890836" cy="886786"/>
            </a:xfrm>
            <a:prstGeom prst="rtTriangle">
              <a:avLst/>
            </a:prstGeom>
            <a:solidFill>
              <a:srgbClr val="B3C6E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 rot="10800000" flipH="1">
              <a:off x="-28576" y="-6117"/>
              <a:ext cx="3028953" cy="714376"/>
            </a:xfrm>
            <a:prstGeom prst="rtTriangle">
              <a:avLst/>
            </a:prstGeom>
            <a:solidFill>
              <a:srgbClr val="4472C4">
                <a:alpha val="4784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4881" y="389052"/>
            <a:ext cx="1742031" cy="65028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56718" y="3250677"/>
            <a:ext cx="674456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Capacitación</a:t>
            </a:r>
            <a:r>
              <a:rPr lang="en-US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virtual de </a:t>
            </a:r>
            <a:r>
              <a:rPr lang="en-US" sz="20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la OMS </a:t>
            </a:r>
            <a:r>
              <a:rPr lang="en-US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sobre </a:t>
            </a:r>
            <a:r>
              <a:rPr lang="en-US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QualityRights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Salud mental, recuperación e inclusión comunitaria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56718" y="7371095"/>
            <a:ext cx="6639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Inscríbase GRATIS en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who.int/teams/mental-health-and-substance-use/policy-law-rights/qr-e-training</a:t>
            </a:r>
            <a:endParaRPr sz="18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11347" y="4668392"/>
            <a:ext cx="6527999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formación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 ayudará:</a:t>
            </a:r>
            <a:endParaRPr dirty="0"/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Comprender y mejorar su propia salud mental y bienestar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Aprenda a ayudar a amigos, familiares y miembros de la comunidad con problemas de salud mental.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Adquirir los conocimientos y habilidades necesarios para hacer frente a la estigmatización, la discriminación, los abusos y las prácticas coercitivas.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Aprenda a prestar apoyo en materia de salud mental a las personas que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padecen una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enfermedad mental o que atraviesan una crisis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Aprender a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implicar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activamente a las personas en su propio plan de tratamiento, atención y apoyo, proporcionándoles herramientas y capacitándolas para superar los retos.</a:t>
            </a:r>
          </a:p>
          <a:p>
            <a:pPr marL="171450" marR="0" lvl="0" indent="-17145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Adquirir valiosos conocimientos y competencias para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dirigir la reforma hacia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enfoque de recuperación centrado en la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 y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basado en los derechos.</a:t>
            </a:r>
          </a:p>
        </p:txBody>
      </p:sp>
      <p:sp>
        <p:nvSpPr>
          <p:cNvPr id="106" name="Google Shape;106;p1"/>
          <p:cNvSpPr txBox="1"/>
          <p:nvPr/>
        </p:nvSpPr>
        <p:spPr>
          <a:xfrm>
            <a:off x="164940" y="4037790"/>
            <a:ext cx="6528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Únase a más de </a:t>
            </a:r>
            <a:r>
              <a:rPr lang="en-US" b="1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100.</a:t>
            </a: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000 alumnos en este innovador curso en línea y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obtenga un certificado oficial de la Organización Mundial de la Salud.</a:t>
            </a:r>
            <a:endParaRPr dirty="0"/>
          </a:p>
        </p:txBody>
      </p:sp>
      <p:pic>
        <p:nvPicPr>
          <p:cNvPr id="108" name="Google Shape;108;p1" descr="A picture containing text, nature, night sky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 l="2" t="15906" r="73" b="26635"/>
          <a:stretch/>
        </p:blipFill>
        <p:spPr>
          <a:xfrm>
            <a:off x="-19673" y="1175727"/>
            <a:ext cx="6896730" cy="19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746" y="1254172"/>
            <a:ext cx="997074" cy="82266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615B6F-C2F9-4755-BA42-E696C9159895}"/>
              </a:ext>
            </a:extLst>
          </p:cNvPr>
          <p:cNvSpPr txBox="1"/>
          <p:nvPr/>
        </p:nvSpPr>
        <p:spPr>
          <a:xfrm>
            <a:off x="333931" y="8219381"/>
            <a:ext cx="44419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formación es para todos:</a:t>
            </a: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Personas con experiencias vividas, personal de la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salud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social, primeros intervinientes, miembros del sistema judicial (por ejemplo, agentes de policía, funcionarios de prisiones, jueces), profesores, familiares o miembros de la comunidad,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responsables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políticos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empleados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los sectores público, privado y sin ánimo de lucro. </a:t>
            </a:r>
          </a:p>
          <a:p>
            <a:endParaRPr lang="en-CH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Text Box">
            <a:extLst>
              <a:ext uri="{FF2B5EF4-FFF2-40B4-BE49-F238E27FC236}">
                <a16:creationId xmlns:a16="http://schemas.microsoft.com/office/drawing/2014/main" id="{9138117E-6B4F-4566-AAFB-45B7CEA20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95" y="8219381"/>
            <a:ext cx="1416060" cy="125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233817-2f8b-4966-a58f-0c1e4f66bf77" xsi:nil="true"/>
    <lcf76f155ced4ddcb4097134ff3c332f xmlns="4bc5cf14-a5a1-4b2e-8152-bf13a800cdc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37D42121652C46A8A32F9344E974A3" ma:contentTypeVersion="16" ma:contentTypeDescription="Create a new document." ma:contentTypeScope="" ma:versionID="5a38b1924446ea2cfdddf48501b96b37">
  <xsd:schema xmlns:xsd="http://www.w3.org/2001/XMLSchema" xmlns:xs="http://www.w3.org/2001/XMLSchema" xmlns:p="http://schemas.microsoft.com/office/2006/metadata/properties" xmlns:ns2="4bc5cf14-a5a1-4b2e-8152-bf13a800cdcc" xmlns:ns3="3c233817-2f8b-4966-a58f-0c1e4f66bf77" targetNamespace="http://schemas.microsoft.com/office/2006/metadata/properties" ma:root="true" ma:fieldsID="2ff3714752daa394af3a40cc0ecbe016" ns2:_="" ns3:_="">
    <xsd:import namespace="4bc5cf14-a5a1-4b2e-8152-bf13a800cdcc"/>
    <xsd:import namespace="3c233817-2f8b-4966-a58f-0c1e4f66bf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c5cf14-a5a1-4b2e-8152-bf13a800cd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33817-2f8b-4966-a58f-0c1e4f66bf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fc0adc-4887-4855-8369-b5ae32067299}" ma:internalName="TaxCatchAll" ma:showField="CatchAllData" ma:web="3c233817-2f8b-4966-a58f-0c1e4f66bf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C37B9A-22EF-47CC-9FCD-832BB3AA16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4E7E7-3CA8-489B-81F3-9D0261040736}">
  <ds:schemaRefs>
    <ds:schemaRef ds:uri="http://www.w3.org/XML/1998/namespace"/>
    <ds:schemaRef ds:uri="http://schemas.microsoft.com/office/2006/documentManagement/types"/>
    <ds:schemaRef ds:uri="http://purl.org/dc/elements/1.1/"/>
    <ds:schemaRef ds:uri="3c233817-2f8b-4966-a58f-0c1e4f66bf77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4bc5cf14-a5a1-4b2e-8152-bf13a800cdcc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67CBAF-882A-4924-AC10-D1D40C8312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c5cf14-a5a1-4b2e-8152-bf13a800cdcc"/>
    <ds:schemaRef ds:uri="3c233817-2f8b-4966-a58f-0c1e4f66bf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247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Jochen Friedrich</dc:creator>
  <cp:keywords>, docId:C1B207755F1B39A57FE926710C21D501</cp:keywords>
  <cp:lastModifiedBy>Agustina Soto Acebal</cp:lastModifiedBy>
  <cp:revision>8</cp:revision>
  <dcterms:created xsi:type="dcterms:W3CDTF">2019-10-10T23:21:17Z</dcterms:created>
  <dcterms:modified xsi:type="dcterms:W3CDTF">2024-01-12T14:21:24Z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0x0101001F37D42121652C46A8A32F9344E974A3</vt:lpwstr>
  </property>
  <property fmtid="{D5CDD505-2E9C-101B-9397-08002B2CF9AE}" pid="3" name="MediaServiceImageTags">
    <vt:lpwstr/>
  </property>
</Properties>
</file>